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302" r:id="rId6"/>
    <p:sldId id="260" r:id="rId7"/>
    <p:sldId id="298" r:id="rId8"/>
    <p:sldId id="261" r:id="rId9"/>
    <p:sldId id="297" r:id="rId10"/>
    <p:sldId id="263" r:id="rId11"/>
    <p:sldId id="264" r:id="rId12"/>
    <p:sldId id="265" r:id="rId13"/>
    <p:sldId id="266" r:id="rId14"/>
    <p:sldId id="267" r:id="rId15"/>
    <p:sldId id="300" r:id="rId16"/>
    <p:sldId id="268" r:id="rId17"/>
    <p:sldId id="303" r:id="rId18"/>
    <p:sldId id="270" r:id="rId19"/>
    <p:sldId id="271" r:id="rId20"/>
    <p:sldId id="275" r:id="rId21"/>
    <p:sldId id="272" r:id="rId22"/>
    <p:sldId id="299" r:id="rId23"/>
    <p:sldId id="273" r:id="rId24"/>
    <p:sldId id="274" r:id="rId25"/>
    <p:sldId id="276" r:id="rId26"/>
    <p:sldId id="301" r:id="rId27"/>
    <p:sldId id="304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9" r:id="rId40"/>
    <p:sldId id="288" r:id="rId41"/>
    <p:sldId id="290" r:id="rId42"/>
    <p:sldId id="291" r:id="rId43"/>
    <p:sldId id="292" r:id="rId44"/>
    <p:sldId id="293" r:id="rId45"/>
    <p:sldId id="294" r:id="rId46"/>
    <p:sldId id="295" r:id="rId47"/>
  </p:sldIdLst>
  <p:sldSz cx="12192000" cy="6858000"/>
  <p:notesSz cx="9296400" cy="7010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C"/>
    <a:srgbClr val="FFC000"/>
    <a:srgbClr val="FBB040"/>
    <a:srgbClr val="ACD474"/>
    <a:srgbClr val="62BDD2"/>
    <a:srgbClr val="5A939C"/>
    <a:srgbClr val="B35F81"/>
    <a:srgbClr val="F47A62"/>
    <a:srgbClr val="FDC579"/>
    <a:srgbClr val="FDA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65429" autoAdjust="0"/>
  </p:normalViewPr>
  <p:slideViewPr>
    <p:cSldViewPr snapToGrid="0">
      <p:cViewPr varScale="1">
        <p:scale>
          <a:sx n="74" d="100"/>
          <a:sy n="74" d="100"/>
        </p:scale>
        <p:origin x="18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9CC0150-904D-4450-AC58-D1DA88BFA7AA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599485B-6269-4069-8194-DC22EFFA3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64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1239520" y="3329940"/>
            <a:ext cx="6817360" cy="31546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Calibri"/>
      </a:defRPr>
    </a:lvl1pPr>
    <a:lvl2pPr indent="228600" latinLnBrk="0">
      <a:defRPr>
        <a:latin typeface="+mn-lt"/>
        <a:ea typeface="+mn-ea"/>
        <a:cs typeface="+mn-cs"/>
        <a:sym typeface="Calibri"/>
      </a:defRPr>
    </a:lvl2pPr>
    <a:lvl3pPr indent="457200" latinLnBrk="0">
      <a:defRPr>
        <a:latin typeface="+mn-lt"/>
        <a:ea typeface="+mn-ea"/>
        <a:cs typeface="+mn-cs"/>
        <a:sym typeface="Calibri"/>
      </a:defRPr>
    </a:lvl3pPr>
    <a:lvl4pPr indent="685800" latinLnBrk="0">
      <a:defRPr>
        <a:latin typeface="+mn-lt"/>
        <a:ea typeface="+mn-ea"/>
        <a:cs typeface="+mn-cs"/>
        <a:sym typeface="Calibri"/>
      </a:defRPr>
    </a:lvl4pPr>
    <a:lvl5pPr indent="914400" latinLnBrk="0">
      <a:defRPr>
        <a:latin typeface="+mn-lt"/>
        <a:ea typeface="+mn-ea"/>
        <a:cs typeface="+mn-cs"/>
        <a:sym typeface="Calibri"/>
      </a:defRPr>
    </a:lvl5pPr>
    <a:lvl6pPr indent="1143000" latinLnBrk="0">
      <a:defRPr>
        <a:latin typeface="+mn-lt"/>
        <a:ea typeface="+mn-ea"/>
        <a:cs typeface="+mn-cs"/>
        <a:sym typeface="Calibri"/>
      </a:defRPr>
    </a:lvl6pPr>
    <a:lvl7pPr indent="1371600" latinLnBrk="0">
      <a:defRPr>
        <a:latin typeface="+mn-lt"/>
        <a:ea typeface="+mn-ea"/>
        <a:cs typeface="+mn-cs"/>
        <a:sym typeface="Calibri"/>
      </a:defRPr>
    </a:lvl7pPr>
    <a:lvl8pPr indent="1600200" latinLnBrk="0">
      <a:defRPr>
        <a:latin typeface="+mn-lt"/>
        <a:ea typeface="+mn-ea"/>
        <a:cs typeface="+mn-cs"/>
        <a:sym typeface="Calibri"/>
      </a:defRPr>
    </a:lvl8pPr>
    <a:lvl9pPr indent="1828800" latinLnBrk="0">
      <a:defRPr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th-TH" dirty="0"/>
              <a:t>พูดถึง</a:t>
            </a:r>
            <a:r>
              <a:rPr lang="th-TH" baseline="0" dirty="0"/>
              <a:t> </a:t>
            </a:r>
            <a:r>
              <a:rPr lang="en-US" baseline="0" dirty="0"/>
              <a:t>Persona </a:t>
            </a:r>
            <a:r>
              <a:rPr lang="th-TH" baseline="0" dirty="0"/>
              <a:t>ที่ทำไว้ก่อนหน้า ซึ่งเป็นการรู้จักผู้เรียนของตัวเองแล้ว ถัดมาก็คือการออกแบบการเรียนการสอนที่สามารถสนับสนุนการเรียนรู้ของผู้เรียนได้อย่างหลากหลาย</a:t>
            </a:r>
          </a:p>
          <a:p>
            <a:endParaRPr lang="th-TH" dirty="0"/>
          </a:p>
          <a:p>
            <a:endParaRPr lang="th-TH" dirty="0"/>
          </a:p>
          <a:p>
            <a:r>
              <a:rPr lang="th-TH" dirty="0"/>
              <a:t>ก่อนอื่นต้องขอสวัสดีอาจารย์ทุกท่านอีกครั้งนะคะ</a:t>
            </a:r>
          </a:p>
          <a:p>
            <a:r>
              <a:rPr lang="th-TH" dirty="0"/>
              <a:t>วันนี้ส่วนของฝ้ายจะเป็นเรื่องของ</a:t>
            </a:r>
            <a:r>
              <a:rPr lang="th-TH" baseline="0" dirty="0"/>
              <a:t> ห้องเรียนสามเหลี่ยม</a:t>
            </a:r>
          </a:p>
          <a:p>
            <a:r>
              <a:rPr lang="th-TH" baseline="0" dirty="0"/>
              <a:t>โดยหลักๆที่จะพูดถึงคือเรื่องของ  </a:t>
            </a:r>
            <a:r>
              <a:rPr lang="en-US" baseline="0" dirty="0"/>
              <a:t>“</a:t>
            </a:r>
            <a:r>
              <a:rPr lang="th-TH" baseline="0" dirty="0"/>
              <a:t>การออกแบบการเรียนการสอน</a:t>
            </a:r>
            <a:r>
              <a:rPr lang="en-US" baseline="0" dirty="0"/>
              <a:t>”</a:t>
            </a:r>
            <a:r>
              <a:rPr lang="th-TH" baseline="0" dirty="0"/>
              <a:t>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46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3" name="Shape 2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https://learning-objectives.easygenerator.com/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https://learning-objectives.easygenerator.com/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Students will apply the knowledge of photography between film cameras and Mirrorless Camera.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th-TH" dirty="0"/>
              <a:t>อย่างนี้มีความสัมพันธ์กันคล้ายรูป</a:t>
            </a:r>
            <a:r>
              <a:rPr lang="th-TH" baseline="0" dirty="0"/>
              <a:t> 3 เหลี่ยม และเรียกสามเหลี่ยมนี้ว่า </a:t>
            </a:r>
            <a:r>
              <a:rPr lang="en-US" baseline="0" dirty="0"/>
              <a:t>Triangle of effective learning</a:t>
            </a:r>
            <a:endParaRPr lang="th-TH" baseline="0" dirty="0"/>
          </a:p>
          <a:p>
            <a:endParaRPr lang="th-TH" baseline="0" dirty="0"/>
          </a:p>
          <a:p>
            <a:r>
              <a:rPr lang="th-TH" baseline="0" dirty="0"/>
              <a:t>เริ่มจาก วงกลมด้านบนก่อน</a:t>
            </a:r>
            <a:endParaRPr lang="en-US" baseline="0" dirty="0"/>
          </a:p>
          <a:p>
            <a:r>
              <a:rPr lang="en-US" baseline="0" dirty="0"/>
              <a:t>  </a:t>
            </a:r>
            <a:r>
              <a:rPr lang="th-TH" baseline="0" dirty="0"/>
              <a:t>- </a:t>
            </a:r>
            <a:r>
              <a:rPr lang="en-US" baseline="0" dirty="0"/>
              <a:t>“Learning Outcomes”</a:t>
            </a:r>
            <a:r>
              <a:rPr lang="th-TH" baseline="0" dirty="0"/>
              <a:t> </a:t>
            </a:r>
            <a:r>
              <a:rPr lang="en-US" baseline="0" dirty="0"/>
              <a:t>: </a:t>
            </a:r>
            <a:r>
              <a:rPr lang="th-TH" baseline="0" dirty="0"/>
              <a:t>สิ่งที่อาจารย์ คาดหวังว่า นักเรียนจะต้องรู้ ต้องเข้าใจ ต้องทำอะไรได้บ้าง หลังจากเรียนจบวิชานี้ไปแล้ว</a:t>
            </a:r>
            <a:endParaRPr lang="en-US" baseline="0" dirty="0"/>
          </a:p>
          <a:p>
            <a:r>
              <a:rPr lang="th-TH" baseline="0" dirty="0"/>
              <a:t>เมื่อเราได้ </a:t>
            </a:r>
            <a:r>
              <a:rPr lang="en-US" baseline="0" dirty="0"/>
              <a:t>LO </a:t>
            </a:r>
            <a:r>
              <a:rPr lang="th-TH" baseline="0" dirty="0"/>
              <a:t>มาแล้ว เราก็มาดูที่ วงกลมถัดไป</a:t>
            </a:r>
          </a:p>
          <a:p>
            <a:r>
              <a:rPr lang="th-TH" baseline="0" dirty="0"/>
              <a:t>  - </a:t>
            </a:r>
            <a:r>
              <a:rPr lang="en-US" baseline="0" dirty="0"/>
              <a:t>“Assessment Activity” : </a:t>
            </a:r>
            <a:r>
              <a:rPr lang="th-TH" baseline="0" dirty="0"/>
              <a:t>วิธีหรือกระบวนการประเมินอะไรบ้างที่จะทำให้อาจารย์ทราบว่า นักศึกษาสามารถทำได้ ตาม </a:t>
            </a:r>
            <a:r>
              <a:rPr lang="en-US" baseline="0" dirty="0"/>
              <a:t>LO </a:t>
            </a:r>
            <a:r>
              <a:rPr lang="th-TH" baseline="0" dirty="0"/>
              <a:t>ที่อาจารย์ตั้งเอาไว้</a:t>
            </a:r>
          </a:p>
          <a:p>
            <a:r>
              <a:rPr lang="th-TH" baseline="0" dirty="0"/>
              <a:t>วงกลมวงสุดท้ายคือ </a:t>
            </a:r>
            <a:r>
              <a:rPr lang="en-US" baseline="0" dirty="0"/>
              <a:t>Activity</a:t>
            </a:r>
          </a:p>
          <a:p>
            <a:r>
              <a:rPr lang="en-US" baseline="0" dirty="0"/>
              <a:t>  - “Activity” : </a:t>
            </a:r>
            <a:r>
              <a:rPr lang="th-TH" baseline="0" dirty="0"/>
              <a:t>กิจกรรมการเรียนการสอนอะไร ที่อาจารย์จะสอนนักศึกษาเพื่อพัญนาให้นักศึกษา บรรลุตาม ผลลัพธ์การเรียนรู้ที่อาจารย์ตั้งเอาไว้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947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วืธีหรือการประเมินผลการเรียนรู้</a:t>
            </a:r>
            <a:r>
              <a:rPr lang="th-TH" baseline="0" dirty="0"/>
              <a:t> ว่าผู้เรียน เกิดการเรียนรู้หรือไม่ และเกิดการเรียนรู้ในระดับใด</a:t>
            </a:r>
            <a:endParaRPr lang="en-US" baseline="0" dirty="0"/>
          </a:p>
          <a:p>
            <a:endParaRPr lang="en-US" baseline="0" dirty="0"/>
          </a:p>
          <a:p>
            <a:r>
              <a:rPr lang="en-US" dirty="0"/>
              <a:t>  1.  </a:t>
            </a:r>
            <a:r>
              <a:rPr lang="th-TH" dirty="0"/>
              <a:t>การประเมินผลระหว่างเรียน (</a:t>
            </a:r>
            <a:r>
              <a:rPr lang="en-US" dirty="0"/>
              <a:t>Formative Assessment) </a:t>
            </a:r>
          </a:p>
          <a:p>
            <a:r>
              <a:rPr lang="en-US" dirty="0"/>
              <a:t>       - </a:t>
            </a:r>
            <a:r>
              <a:rPr lang="th-TH" dirty="0"/>
              <a:t>ครูและนักเรียนมีปฏิสัมพันธ์ที่ดีต่อกัน</a:t>
            </a:r>
            <a:r>
              <a:rPr lang="en-US" dirty="0"/>
              <a:t>, </a:t>
            </a:r>
            <a:r>
              <a:rPr lang="th-TH" b="0" i="0" dirty="0">
                <a:effectLst/>
                <a:latin typeface="+mn-lt"/>
                <a:ea typeface="+mn-ea"/>
                <a:cs typeface="+mn-cs"/>
                <a:sym typeface="Calibri"/>
              </a:rPr>
              <a:t>ครูสามารถติดตามพัฒนาการของนักเรียนและปรับกระบวนทัศน์และทัศนคติต่อเรื่องที่เรียน</a:t>
            </a:r>
            <a:endParaRPr lang="en-US" b="0" i="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en-US" b="0" i="0" dirty="0">
                <a:effectLst/>
                <a:latin typeface="+mn-lt"/>
                <a:ea typeface="+mn-ea"/>
                <a:cs typeface="+mn-cs"/>
                <a:sym typeface="Calibri"/>
              </a:rPr>
              <a:t>  2.  </a:t>
            </a:r>
            <a:r>
              <a:rPr lang="th-TH" b="0" i="0" dirty="0">
                <a:effectLst/>
                <a:latin typeface="+mn-lt"/>
                <a:ea typeface="+mn-ea"/>
                <a:cs typeface="+mn-cs"/>
                <a:sym typeface="Calibri"/>
              </a:rPr>
              <a:t>การประเมินผลสรุป (</a:t>
            </a:r>
            <a:r>
              <a:rPr lang="en-US" b="0" i="0" dirty="0">
                <a:effectLst/>
                <a:latin typeface="+mn-lt"/>
                <a:ea typeface="+mn-ea"/>
                <a:cs typeface="+mn-cs"/>
                <a:sym typeface="Calibri"/>
              </a:rPr>
              <a:t>Summative Assessment) </a:t>
            </a:r>
          </a:p>
          <a:p>
            <a:r>
              <a:rPr lang="en-US" b="0" i="0" dirty="0">
                <a:effectLst/>
                <a:latin typeface="+mn-lt"/>
                <a:ea typeface="+mn-ea"/>
                <a:cs typeface="+mn-cs"/>
                <a:sym typeface="Calibri"/>
              </a:rPr>
              <a:t>      - </a:t>
            </a:r>
            <a:r>
              <a:rPr lang="th-TH" dirty="0"/>
              <a:t>การประเมินผลเพื่อสรุปและเป็นการตัดสินผลการเรียน</a:t>
            </a:r>
            <a:r>
              <a:rPr lang="en-US" dirty="0"/>
              <a:t>, </a:t>
            </a:r>
            <a:r>
              <a:rPr lang="th-TH" b="0" i="0" dirty="0">
                <a:effectLst/>
                <a:latin typeface="+mn-lt"/>
                <a:ea typeface="+mn-ea"/>
                <a:cs typeface="+mn-cs"/>
                <a:sym typeface="Calibri"/>
              </a:rPr>
              <a:t>เพื่อเป็นการสรุปว่านักเรียนมีความพร้อมระดับใดในเนื้อหาวิชาที่เรียนผ่านมา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1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1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ทำไมเราถึงต้องใช้การประเมินในแต่ละ</a:t>
            </a:r>
            <a:r>
              <a:rPr lang="th-TH" baseline="0" dirty="0"/>
              <a:t> </a:t>
            </a:r>
            <a:r>
              <a:rPr lang="en-US" baseline="0" dirty="0"/>
              <a:t>Assessment</a:t>
            </a:r>
          </a:p>
          <a:p>
            <a:endParaRPr lang="en-US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27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ทำไมเราถึงต้องใช้การประเมินในแต่ละ</a:t>
            </a:r>
            <a:r>
              <a:rPr lang="th-TH" baseline="0" dirty="0"/>
              <a:t> </a:t>
            </a:r>
            <a:r>
              <a:rPr lang="en-US" baseline="0" dirty="0"/>
              <a:t>Assessment</a:t>
            </a:r>
          </a:p>
          <a:p>
            <a:endParaRPr lang="en-US" baseline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01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84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3200" b="1" dirty="0"/>
              <a:t>เข้าเรื่อง</a:t>
            </a:r>
            <a:r>
              <a:rPr lang="th-TH" sz="3200" b="1" baseline="0" dirty="0"/>
              <a:t> </a:t>
            </a:r>
            <a:r>
              <a:rPr lang="en-US" sz="3200" b="1" baseline="0" dirty="0"/>
              <a:t>picker</a:t>
            </a:r>
          </a:p>
          <a:p>
            <a:endParaRPr lang="en-US" baseline="0" dirty="0"/>
          </a:p>
          <a:p>
            <a:r>
              <a:rPr lang="th-TH" baseline="0" dirty="0"/>
              <a:t>เรามีกิจกรรม ให้อาจารย์ลองทำเล็กน้อย </a:t>
            </a:r>
            <a:endParaRPr lang="en-US" baseline="0" dirty="0"/>
          </a:p>
          <a:p>
            <a:r>
              <a:rPr lang="th-TH" baseline="0" dirty="0"/>
              <a:t>ให้อาจารย์ มาลองแยกว่า </a:t>
            </a:r>
            <a:r>
              <a:rPr lang="en-US" baseline="0" dirty="0"/>
              <a:t>formative </a:t>
            </a:r>
            <a:r>
              <a:rPr lang="th-TH" baseline="0" dirty="0"/>
              <a:t>และ </a:t>
            </a:r>
            <a:r>
              <a:rPr lang="en-US" baseline="0" dirty="0"/>
              <a:t>summative </a:t>
            </a:r>
            <a:r>
              <a:rPr lang="th-TH" baseline="0" dirty="0"/>
              <a:t>ต่างกันอย่างไร</a:t>
            </a:r>
            <a:endParaRPr lang="en-US" baseline="0" dirty="0"/>
          </a:p>
          <a:p>
            <a:endParaRPr lang="th-TH" b="0" i="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th-TH" b="0" i="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th-TH" b="0" i="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th-TH" b="0" i="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th-TH" b="0" i="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th-TH" b="0" i="0" dirty="0">
                <a:effectLst/>
                <a:latin typeface="+mn-lt"/>
                <a:ea typeface="+mn-ea"/>
                <a:cs typeface="+mn-cs"/>
                <a:sym typeface="Calibri"/>
              </a:rPr>
              <a:t>หากครูวัดผลเพื่อ "เก็บคะแนน" อย่างเดียว --&gt; ไม่ใช่ </a:t>
            </a:r>
            <a:r>
              <a:rPr lang="en-US" b="0" i="0" dirty="0">
                <a:effectLst/>
                <a:latin typeface="+mn-lt"/>
                <a:ea typeface="+mn-ea"/>
                <a:cs typeface="+mn-cs"/>
                <a:sym typeface="Calibri"/>
              </a:rPr>
              <a:t>Formative </a:t>
            </a:r>
            <a:r>
              <a:rPr lang="th-TH" b="0" i="0" dirty="0">
                <a:effectLst/>
                <a:latin typeface="+mn-lt"/>
                <a:ea typeface="+mn-ea"/>
                <a:cs typeface="+mn-cs"/>
                <a:sym typeface="Calibri"/>
              </a:rPr>
              <a:t>แน่นอนค่ะ</a:t>
            </a:r>
          </a:p>
          <a:p>
            <a:r>
              <a:rPr lang="th-TH" b="0" i="0" dirty="0">
                <a:effectLst/>
                <a:latin typeface="+mn-lt"/>
                <a:ea typeface="+mn-ea"/>
                <a:cs typeface="+mn-cs"/>
                <a:sym typeface="Calibri"/>
              </a:rPr>
              <a:t>แต่หากครูวัดผลเพื่อ "ช่วยเหลือเด็ก" นั่นแหละค่ะคือ </a:t>
            </a:r>
            <a:r>
              <a:rPr lang="en-US" b="0" i="0" dirty="0">
                <a:effectLst/>
                <a:latin typeface="+mn-lt"/>
                <a:ea typeface="+mn-ea"/>
                <a:cs typeface="+mn-cs"/>
                <a:sym typeface="Calibri"/>
              </a:rPr>
              <a:t>Formative</a:t>
            </a:r>
            <a:endParaRPr lang="th-TH" b="0" i="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endParaRPr lang="en-US" b="0" i="0" dirty="0">
              <a:effectLst/>
              <a:latin typeface="+mn-lt"/>
              <a:ea typeface="+mn-ea"/>
              <a:cs typeface="+mn-cs"/>
              <a:sym typeface="Calibri"/>
            </a:endParaRPr>
          </a:p>
          <a:p>
            <a:r>
              <a:rPr lang="th-TH" b="0" i="0" dirty="0">
                <a:effectLst/>
                <a:latin typeface="+mn-lt"/>
                <a:ea typeface="+mn-ea"/>
                <a:cs typeface="+mn-cs"/>
                <a:sym typeface="Calibri"/>
              </a:rPr>
              <a:t>เพราะผลของ </a:t>
            </a:r>
            <a:r>
              <a:rPr lang="en-US" b="0" i="0" dirty="0">
                <a:effectLst/>
                <a:latin typeface="+mn-lt"/>
                <a:ea typeface="+mn-ea"/>
                <a:cs typeface="+mn-cs"/>
                <a:sym typeface="Calibri"/>
              </a:rPr>
              <a:t>Formative Assessment </a:t>
            </a:r>
            <a:r>
              <a:rPr lang="th-TH" b="0" i="0" dirty="0">
                <a:effectLst/>
                <a:latin typeface="+mn-lt"/>
                <a:ea typeface="+mn-ea"/>
                <a:cs typeface="+mn-cs"/>
                <a:sym typeface="Calibri"/>
              </a:rPr>
              <a:t>นั้นเป็น "เงาสะท้อน" การสอนของครูเองค่ะ หากเด็กสามารถบรรลุวัตถุประสงค์ ถือว่าทั้งครูและนักเรียน "ผ่าน" ไปต่อได้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67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th-TH" dirty="0"/>
              <a:t>อย่างนี้มีความสัมพันธ์กันคล้ายรูป</a:t>
            </a:r>
            <a:r>
              <a:rPr lang="th-TH" baseline="0" dirty="0"/>
              <a:t> 3 เหลี่ยม และเรียกสามเหลี่ยมนี้ว่า </a:t>
            </a:r>
            <a:r>
              <a:rPr lang="en-US" baseline="0" dirty="0"/>
              <a:t>Triangle of effective learning</a:t>
            </a:r>
            <a:endParaRPr lang="th-TH" baseline="0" dirty="0"/>
          </a:p>
          <a:p>
            <a:endParaRPr lang="th-TH" baseline="0" dirty="0"/>
          </a:p>
          <a:p>
            <a:r>
              <a:rPr lang="th-TH" baseline="0" dirty="0"/>
              <a:t>เริ่มจาก วงกลมด้านบนก่อน</a:t>
            </a:r>
            <a:endParaRPr lang="en-US" baseline="0" dirty="0"/>
          </a:p>
          <a:p>
            <a:r>
              <a:rPr lang="en-US" baseline="0" dirty="0"/>
              <a:t>  </a:t>
            </a:r>
            <a:r>
              <a:rPr lang="th-TH" baseline="0" dirty="0"/>
              <a:t>- </a:t>
            </a:r>
            <a:r>
              <a:rPr lang="en-US" baseline="0" dirty="0"/>
              <a:t>“Learning Outcomes”</a:t>
            </a:r>
            <a:r>
              <a:rPr lang="th-TH" baseline="0" dirty="0"/>
              <a:t> </a:t>
            </a:r>
            <a:r>
              <a:rPr lang="en-US" baseline="0" dirty="0"/>
              <a:t>: </a:t>
            </a:r>
            <a:r>
              <a:rPr lang="th-TH" baseline="0" dirty="0"/>
              <a:t>สิ่งที่อาจารย์ คาดหวังว่า นักเรียนจะต้องรู้ ต้องเข้าใจ ต้องทำอะไรได้บ้าง หลังจากเรียนจบวิชานี้ไปแล้ว</a:t>
            </a:r>
            <a:endParaRPr lang="en-US" baseline="0" dirty="0"/>
          </a:p>
          <a:p>
            <a:r>
              <a:rPr lang="th-TH" baseline="0" dirty="0"/>
              <a:t>เมื่อเราได้ </a:t>
            </a:r>
            <a:r>
              <a:rPr lang="en-US" baseline="0" dirty="0"/>
              <a:t>LO </a:t>
            </a:r>
            <a:r>
              <a:rPr lang="th-TH" baseline="0" dirty="0"/>
              <a:t>มาแล้ว เราก็มาดูที่ วงกลมถัดไป</a:t>
            </a:r>
          </a:p>
          <a:p>
            <a:r>
              <a:rPr lang="th-TH" baseline="0" dirty="0"/>
              <a:t>  - </a:t>
            </a:r>
            <a:r>
              <a:rPr lang="en-US" baseline="0" dirty="0"/>
              <a:t>“Assessment Activity” : </a:t>
            </a:r>
            <a:r>
              <a:rPr lang="th-TH" baseline="0" dirty="0"/>
              <a:t>วิธีหรือกระบวนการประเมินอะไรบ้างที่จะทำให้อาจารย์ทราบว่า นักศึกษาสามารถทำได้ ตาม </a:t>
            </a:r>
            <a:r>
              <a:rPr lang="en-US" baseline="0" dirty="0"/>
              <a:t>LO </a:t>
            </a:r>
            <a:r>
              <a:rPr lang="th-TH" baseline="0" dirty="0"/>
              <a:t>ที่อาจารย์ตั้งเอาไว้</a:t>
            </a:r>
          </a:p>
          <a:p>
            <a:r>
              <a:rPr lang="th-TH" baseline="0" dirty="0"/>
              <a:t>วงกลมวงสุดท้ายคือ </a:t>
            </a:r>
            <a:r>
              <a:rPr lang="en-US" baseline="0" dirty="0"/>
              <a:t>Activity</a:t>
            </a:r>
          </a:p>
          <a:p>
            <a:r>
              <a:rPr lang="en-US" baseline="0" dirty="0"/>
              <a:t>  - “Activity” : </a:t>
            </a:r>
            <a:r>
              <a:rPr lang="th-TH" baseline="0" dirty="0"/>
              <a:t>กิจกรรมการเรียนการสอนอะไร ที่อาจารย์จะสอนนักศึกษาเพื่อพัญนาให้นักศึกษา บรรลุตาม ผลลัพธ์การเรียนรู้ที่อาจารย์ตั้งเอาไว้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42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พูดถึง</a:t>
            </a:r>
            <a:r>
              <a:rPr lang="th-TH" baseline="0" dirty="0"/>
              <a:t> </a:t>
            </a:r>
            <a:r>
              <a:rPr lang="en-US" baseline="0" dirty="0"/>
              <a:t>Persona </a:t>
            </a:r>
            <a:r>
              <a:rPr lang="th-TH" baseline="0" dirty="0"/>
              <a:t>ที่ทำไว้ก่อนหน้า ซึ่งเป็นการรู้จักผู้เรียนของตัวเองแล้ว ถัดมาก็คือการออกแบบการเรียนการสอนที่สามารถสนับสนุนการเรียนรู้ของผู้เรียนได้อย่างหลากหลาย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07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t>หลังจากทราบผลลัพธ์การเรียนรู้ของรายวิชาและผู้สอนต้องพิจารณาต่อถึงการ ออกแบบวิธีการสอนและกิจกรรมการเรียนรู้ ที่จะนำมาใช้ในรายวิชาเพื่่อให้ผู้เรียนบรรลุผลลัพธ์การเรียนรู้ที่กำหนดไว้</a:t>
            </a:r>
          </a:p>
          <a:p>
            <a:pPr>
              <a:defRPr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endParaRPr/>
          </a:p>
          <a:p>
            <a:pPr>
              <a:defRPr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t>คำนึงถึง การวางแผนการสอน เนื้อหาที่สอน วิธีการสอนหรือกิจกรรม จำนวนชั่วโมงที่ใชในตละกิจกรรม สื่อประกอบการสอน งานที่มอบหมาย การวัดและ ประเมินผล ตลอดจนการวางลำดับกอนและหลังของหัวขอหรือกิจกรรมการเรียนการสอน เพื่อใหผูเรียนสามารถเรียนรูและ พัฒนาไปไดอยางมีสัมฤทธิผลสูงสุดตามผลลัพธการเรียนรูที่ตั้งไว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หลังจากทราบผลลัพธ์การเรียนรู้ของรายวิชาและผู้สอนต้องพิจารณาต่อถึงการ ออกแบบวิธีการสอนและกิจกรรมการเรียนรู้ ที่จะนำมาใช้ในรายวิชาเพื่่อให้ผู้เรียนบรรลุผลลัพธ์การเรียนรู้ที่กำหนดไว้</a:t>
            </a:r>
          </a:p>
          <a:p>
            <a:endParaRPr/>
          </a:p>
          <a:p>
            <a:r>
              <a:t>คำนึงถึง การวางแผนการสอน เนื้อหาที่สอน วิธีการสอนหรือกิจกรรม จำนวนชั่วโมงที่ใชในแตละกิจกรรม สื่อประกอบการสอน งานที่มอบหมาย การวัดและ ประเมินผล ตลอดจนการวางลำดับกอนและหลังของหัวขอหร�อกิจกรรมการเร�ยนการสอน เพ�่อใหผูเร�ยนสามารถเร�ยนรูและ พัฒนาไปไดอยางมีสัมฤทธิผลสูงสุดตามผลลัพธการเร�ยนรูที่ตั้งไว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หลังจากทราบผลลัพธ์การเรียนรู้ของรายวิชาและผู้สอนต้องพิจารณาต่อถึงการ ออกแบบวิธีการสอนและกิจกรรมการเรียนรู้ ที่จะนำมาใช้ในรายวิชาเพื่่อให้ผู้เรียนบรรลุผลลัพธ์การเรียนรู้ที่กำหนดไว้</a:t>
            </a:r>
          </a:p>
          <a:p>
            <a:endParaRPr/>
          </a:p>
          <a:p>
            <a:r>
              <a:t>คำนึงถึง การวางแผนการสอน เนื้อหาที่สอน วิธีการสอนหรือกิจกรรม จำนวนชั่วโมงที่ใชในแตละกิจกรรม สื่อประกอบการสอน งานที่มอบหมาย การวัดและ ประเมินผล ตลอดจนการวางลำดับกอนและหลังของหัวขอหร�อกิจกรรมการเร�ยนการสอน เพ�่อใหผูเร�ยนสามารถเร�ยนรูและ พัฒนาไปไดอยางมีสัมฤทธิผลสูงสุดตามผลลัพธการเร�ยนรูที่ตั้งไว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" name="Shape 4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หลังจากทราบผลลัพธ์การเรียนรู้ของรายวิชาและผู้สอนต้องพิจารณาต่อถึงการ ออกแบบวิธีการสอนและกิจกรรมการเรียนรู้ ที่จะนำมาใช้ในรายวิชาเพื่่อให้ผู้เรียนบรรลุผลลัพธ์การเรียนรู้ที่กำหนดไว้</a:t>
            </a:r>
          </a:p>
          <a:p>
            <a:endParaRPr/>
          </a:p>
          <a:p>
            <a:r>
              <a:t>คำนึงถึง การวางแผนการสอน เนื้อหาที่สอน วิธีการสอนหรือกิจกรรม จำนวนชั่วโมงที่ใชในแตละกิจกรรม สื่อประกอบการสอน งานที่มอบหมาย การวัดและ ประเมินผล ตลอดจนการวางลำดับกอนและหลังของหัวขอหร�อกิจกรรมการเร�ยนการสอน เพ�่อใหผูเร�ยนสามารถเร�ยนรูและ พัฒนาไปไดอยางมีสัมฤทธิผลสูงสุดตามผลลัพธการเร�ยนรูที่ตั้งไว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ขั้นให้อาจารย์ ทำสามเหลี่ยม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816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เดี๋ยวมี</a:t>
            </a:r>
            <a:r>
              <a:rPr lang="th-TH" baseline="0" dirty="0"/>
              <a:t> น้องแจก 3 เหลี่ยมให้อาจารย์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548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982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72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</a:t>
            </a:r>
            <a:r>
              <a:rPr lang="th-TH" dirty="0"/>
              <a:t>เช็ครหัสจาก</a:t>
            </a:r>
            <a:r>
              <a:rPr lang="th-TH" baseline="0" dirty="0"/>
              <a:t> </a:t>
            </a:r>
            <a:r>
              <a:rPr lang="en-US" baseline="0" dirty="0" err="1"/>
              <a:t>mentimeter</a:t>
            </a:r>
            <a:r>
              <a:rPr lang="en-US" baseline="0" dirty="0"/>
              <a:t> </a:t>
            </a:r>
            <a:r>
              <a:rPr lang="th-TH" baseline="0" dirty="0"/>
              <a:t>อีกครั้ง ก่อนใช้งานแต่ละครั้ง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429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หลังจากที่อาจารย์</a:t>
            </a:r>
            <a:r>
              <a:rPr lang="th-TH" baseline="0" dirty="0"/>
              <a:t> ได้ลอง ทำ </a:t>
            </a:r>
            <a:r>
              <a:rPr lang="en-US" baseline="0" dirty="0" err="1"/>
              <a:t>mentimeter</a:t>
            </a:r>
            <a:r>
              <a:rPr lang="en-US" baseline="0" dirty="0"/>
              <a:t> </a:t>
            </a:r>
            <a:r>
              <a:rPr lang="th-TH" baseline="0" dirty="0"/>
              <a:t>แล้ว</a:t>
            </a:r>
          </a:p>
          <a:p>
            <a:r>
              <a:rPr lang="th-TH" baseline="0" dirty="0"/>
              <a:t>อาจจะมีกิจกรรมหรือการสอนบบางส่วนใน ที่อาจารย์ จะต้อง เพิ่มเข้าไป เดี๋ยวเราลองมาวิคราห์กันดูนะคะ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69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กระบวนการนี้ชื่อว่า </a:t>
            </a:r>
            <a:r>
              <a:rPr lang="en-US" dirty="0"/>
              <a:t>Constructive </a:t>
            </a:r>
            <a:r>
              <a:rPr lang="en-US" dirty="0" err="1"/>
              <a:t>Alignmentn</a:t>
            </a:r>
            <a:r>
              <a:rPr lang="en-US" dirty="0"/>
              <a:t> </a:t>
            </a:r>
            <a:endParaRPr lang="th-TH" dirty="0"/>
          </a:p>
          <a:p>
            <a:r>
              <a:rPr lang="th-TH" dirty="0"/>
              <a:t>ประกอบด้วย 3 องค์ประกอบ คือ </a:t>
            </a:r>
            <a:r>
              <a:rPr lang="en-US" dirty="0"/>
              <a:t>Learning</a:t>
            </a:r>
            <a:r>
              <a:rPr lang="en-US" baseline="0" dirty="0"/>
              <a:t> </a:t>
            </a:r>
            <a:r>
              <a:rPr lang="en-US" dirty="0"/>
              <a:t>Outcome, Activity, Assessment</a:t>
            </a:r>
          </a:p>
          <a:p>
            <a:endParaRPr lang="en-US" dirty="0"/>
          </a:p>
          <a:p>
            <a:r>
              <a:rPr lang="th-TH" dirty="0"/>
              <a:t>วงกลม</a:t>
            </a:r>
            <a:r>
              <a:rPr lang="th-TH" baseline="0" dirty="0"/>
              <a:t> 3 ก้อนนี้มีส่วนเชื่อมกันอย่างไรจนเกิดเป็น สามเหลี่ยมขึ้น เรามาดูในสไลด์ถัดไปเลยค่ะ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6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Foresee</a:t>
            </a:r>
            <a:r>
              <a:rPr lang="en-US" baseline="0" dirty="0"/>
              <a:t> Problem : </a:t>
            </a:r>
            <a:r>
              <a:rPr lang="th-TH" baseline="0" dirty="0"/>
              <a:t>ปัญหาจากการทำงานกลุ่ม ไม่ได้ลงมือทำงานกันทุกคน</a:t>
            </a:r>
          </a:p>
          <a:p>
            <a:r>
              <a:rPr lang="en-US" baseline="0" dirty="0"/>
              <a:t>Response : </a:t>
            </a:r>
            <a:r>
              <a:rPr lang="th-TH" baseline="0" dirty="0"/>
              <a:t>แบ่งหน้าที่อย่างชัดเจน และให้นำเสนอในส่วนที่ตนเองรับผิดชอบ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02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199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th-TH" dirty="0"/>
              <a:t>อย่างนี้มีความสัมพันธ์กันคล้ายรูป</a:t>
            </a:r>
            <a:r>
              <a:rPr lang="th-TH" baseline="0" dirty="0"/>
              <a:t> 3 เหลี่ยม และเรียกสามเหลี่ยมนี้ว่า </a:t>
            </a:r>
            <a:r>
              <a:rPr lang="en-US" baseline="0" dirty="0"/>
              <a:t>Triangle of effective learning</a:t>
            </a:r>
            <a:endParaRPr lang="th-TH" baseline="0" dirty="0"/>
          </a:p>
          <a:p>
            <a:endParaRPr lang="th-TH" baseline="0" dirty="0"/>
          </a:p>
          <a:p>
            <a:r>
              <a:rPr lang="th-TH" baseline="0" dirty="0"/>
              <a:t>เริ่มจาก วงกลมด้านบนก่อน</a:t>
            </a:r>
            <a:endParaRPr lang="en-US" baseline="0" dirty="0"/>
          </a:p>
          <a:p>
            <a:r>
              <a:rPr lang="en-US" baseline="0" dirty="0"/>
              <a:t>  </a:t>
            </a:r>
            <a:r>
              <a:rPr lang="th-TH" baseline="0" dirty="0"/>
              <a:t>- </a:t>
            </a:r>
            <a:r>
              <a:rPr lang="en-US" baseline="0" dirty="0"/>
              <a:t>“Learning Outcomes”</a:t>
            </a:r>
            <a:r>
              <a:rPr lang="th-TH" baseline="0" dirty="0"/>
              <a:t> </a:t>
            </a:r>
            <a:r>
              <a:rPr lang="en-US" baseline="0" dirty="0"/>
              <a:t>: </a:t>
            </a:r>
            <a:r>
              <a:rPr lang="th-TH" baseline="0" dirty="0"/>
              <a:t>สิ่งที่อาจารย์ คาดหวังว่า นักเรียนจะต้องรู้ ต้องเข้าใจ ต้องทำอะไรได้บ้าง หลังจากเรียนจบวิชานี้ไปแล้ว</a:t>
            </a:r>
            <a:endParaRPr lang="en-US" baseline="0" dirty="0"/>
          </a:p>
          <a:p>
            <a:r>
              <a:rPr lang="th-TH" baseline="0" dirty="0"/>
              <a:t>เมื่อเราได้ </a:t>
            </a:r>
            <a:r>
              <a:rPr lang="en-US" baseline="0" dirty="0"/>
              <a:t>LO </a:t>
            </a:r>
            <a:r>
              <a:rPr lang="th-TH" baseline="0" dirty="0"/>
              <a:t>มาแล้ว เราก็มาดูที่ วงกลมถัดไป</a:t>
            </a:r>
          </a:p>
          <a:p>
            <a:r>
              <a:rPr lang="th-TH" baseline="0" dirty="0"/>
              <a:t>  - </a:t>
            </a:r>
            <a:r>
              <a:rPr lang="en-US" baseline="0" dirty="0"/>
              <a:t>“Assessment Activity” : </a:t>
            </a:r>
            <a:r>
              <a:rPr lang="th-TH" baseline="0" dirty="0"/>
              <a:t>วิธีหรือกระบวนการประเมินอะไรบ้างที่จะทำให้อาจารย์ทราบว่า นักศึกษาสามารถทำได้ ตาม </a:t>
            </a:r>
            <a:r>
              <a:rPr lang="en-US" baseline="0" dirty="0"/>
              <a:t>LO </a:t>
            </a:r>
            <a:r>
              <a:rPr lang="th-TH" baseline="0" dirty="0"/>
              <a:t>ที่อาจารย์ตั้งเอาไว้</a:t>
            </a:r>
          </a:p>
          <a:p>
            <a:r>
              <a:rPr lang="th-TH" baseline="0" dirty="0"/>
              <a:t>วงกลมวงสุดท้ายคือ </a:t>
            </a:r>
            <a:r>
              <a:rPr lang="en-US" baseline="0" dirty="0"/>
              <a:t>Activity</a:t>
            </a:r>
          </a:p>
          <a:p>
            <a:r>
              <a:rPr lang="en-US" baseline="0" dirty="0"/>
              <a:t>  - “Activity” : </a:t>
            </a:r>
            <a:r>
              <a:rPr lang="th-TH" baseline="0" dirty="0"/>
              <a:t>กิจกรรมการเรียนการสอนอะไร ที่อาจารย์จะสอนนักศึกษาเพื่อพัญนาให้นักศึกษา บรรลุตาม ผลลัพธ์การเรียนรู้ที่อาจารย์ตั้งเอาไว้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61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</a:t>
            </a:r>
            <a:r>
              <a:rPr lang="th-TH" dirty="0"/>
              <a:t>อย่างนี้มีความสัมพันธ์กันคล้ายรูป</a:t>
            </a:r>
            <a:r>
              <a:rPr lang="th-TH" baseline="0" dirty="0"/>
              <a:t> 3 เหลี่ยม และเรียกสามเหลี่ยมนี้ว่า </a:t>
            </a:r>
            <a:r>
              <a:rPr lang="en-US" baseline="0" dirty="0"/>
              <a:t>Triangle of effective learning</a:t>
            </a:r>
            <a:endParaRPr lang="th-TH" baseline="0" dirty="0"/>
          </a:p>
          <a:p>
            <a:endParaRPr lang="th-TH" baseline="0" dirty="0"/>
          </a:p>
          <a:p>
            <a:r>
              <a:rPr lang="th-TH" baseline="0" dirty="0"/>
              <a:t>เริ่มจาก วงกลมด้านบนก่อน</a:t>
            </a:r>
            <a:endParaRPr lang="en-US" baseline="0" dirty="0"/>
          </a:p>
          <a:p>
            <a:r>
              <a:rPr lang="en-US" baseline="0" dirty="0"/>
              <a:t>  </a:t>
            </a:r>
            <a:r>
              <a:rPr lang="th-TH" baseline="0" dirty="0"/>
              <a:t>- </a:t>
            </a:r>
            <a:r>
              <a:rPr lang="en-US" baseline="0" dirty="0"/>
              <a:t>“Learning Outcomes”</a:t>
            </a:r>
            <a:r>
              <a:rPr lang="th-TH" baseline="0" dirty="0"/>
              <a:t> </a:t>
            </a:r>
            <a:r>
              <a:rPr lang="en-US" baseline="0" dirty="0"/>
              <a:t>: </a:t>
            </a:r>
            <a:r>
              <a:rPr lang="th-TH" baseline="0" dirty="0"/>
              <a:t>สิ่งที่อาจารย์ คาดหวังว่า นักเรียนจะต้องรู้ ต้องเข้าใจ ต้องทำอะไรได้บ้าง หลังจากเรียนจบวิชานี้ไปแล้ว</a:t>
            </a:r>
            <a:endParaRPr lang="en-US" baseline="0" dirty="0"/>
          </a:p>
          <a:p>
            <a:r>
              <a:rPr lang="th-TH" baseline="0" dirty="0"/>
              <a:t>เมื่อเราได้ </a:t>
            </a:r>
            <a:r>
              <a:rPr lang="en-US" baseline="0" dirty="0"/>
              <a:t>LO </a:t>
            </a:r>
            <a:r>
              <a:rPr lang="th-TH" baseline="0" dirty="0"/>
              <a:t>มาแล้ว เราก็มาดูที่ วงกลมถัดไป</a:t>
            </a:r>
          </a:p>
          <a:p>
            <a:r>
              <a:rPr lang="th-TH" baseline="0" dirty="0"/>
              <a:t>  - </a:t>
            </a:r>
            <a:r>
              <a:rPr lang="en-US" baseline="0" dirty="0"/>
              <a:t>“Assessment Activity” : </a:t>
            </a:r>
            <a:r>
              <a:rPr lang="th-TH" baseline="0" dirty="0"/>
              <a:t>วิธีหรือกระบวนการประเมินอะไรบ้างที่จะทำให้อาจารย์ทราบว่า นักศึกษาสามารถทำได้ ตาม </a:t>
            </a:r>
            <a:r>
              <a:rPr lang="en-US" baseline="0" dirty="0"/>
              <a:t>LO </a:t>
            </a:r>
            <a:r>
              <a:rPr lang="th-TH" baseline="0" dirty="0"/>
              <a:t>ที่อาจารย์ตั้งเอาไว้</a:t>
            </a:r>
          </a:p>
          <a:p>
            <a:r>
              <a:rPr lang="th-TH" baseline="0" dirty="0"/>
              <a:t>วงกลมวงสุดท้ายคือ </a:t>
            </a:r>
            <a:r>
              <a:rPr lang="en-US" baseline="0" dirty="0"/>
              <a:t>Activity</a:t>
            </a:r>
          </a:p>
          <a:p>
            <a:r>
              <a:rPr lang="en-US" baseline="0" dirty="0"/>
              <a:t>  - “Activity” : </a:t>
            </a:r>
            <a:r>
              <a:rPr lang="th-TH" baseline="0" dirty="0"/>
              <a:t>กิจกรรมการเรียนการสอนอะไร ที่อาจารย์จะสอนนักศึกษาเพื่อพัญนาให้นักศึกษา บรรลุตาม ผลลัพธ์การเรียนรู้ที่อาจารย์ตั้งเอาไว้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54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3600">
                <a:solidFill>
                  <a:srgbClr val="333F50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dirty="0"/>
              <a:t>พฤติกรรมที่ผู้เรียน สามารถแสดงออก</a:t>
            </a:r>
          </a:p>
          <a:p>
            <a:pPr>
              <a:defRPr sz="3600">
                <a:solidFill>
                  <a:srgbClr val="333F50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dirty="0"/>
              <a:t>เป็นรูปธรรมและสามารถวัดประเมินผลได้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60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ผลลัพธ์ของการเรียน (เมื่อสิ้นสุดรายวิชาหรือหลักสูตรแล้ว) </a:t>
            </a:r>
          </a:p>
          <a:p>
            <a:r>
              <a:rPr lang="th-TH" dirty="0"/>
              <a:t>ที่ผู้สอนคาดหมายว่าผู้เรียนจะมีสมรรถนะ (รู้ เข้าใจ สามารถทำ หรือมีคุณลักษณนพึงประสงค์) </a:t>
            </a:r>
          </a:p>
          <a:p>
            <a:r>
              <a:rPr lang="th-TH" dirty="0"/>
              <a:t>อะไรบ้าง ? </a:t>
            </a:r>
          </a:p>
          <a:p>
            <a:endParaRPr lang="en-US" dirty="0"/>
          </a:p>
          <a:p>
            <a:endParaRPr lang="th-TH" dirty="0"/>
          </a:p>
          <a:p>
            <a:pPr>
              <a:defRPr sz="3600">
                <a:solidFill>
                  <a:srgbClr val="333F50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dirty="0"/>
              <a:t>พฤติกรรมที่ผู้เรียน สามารถแสดงออก</a:t>
            </a:r>
          </a:p>
          <a:p>
            <a:pPr>
              <a:defRPr sz="3600">
                <a:solidFill>
                  <a:srgbClr val="333F50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dirty="0"/>
              <a:t>เป็นรูปธรรมและสามารถวัดประเมินผลได้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94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9" name="Shape 1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เล</a:t>
            </a:r>
            <a:r>
              <a:rPr lang="th-TH" dirty="0"/>
              <a:t>ื</a:t>
            </a:r>
            <a:r>
              <a:rPr dirty="0" err="1"/>
              <a:t>อก</a:t>
            </a:r>
            <a:r>
              <a:rPr dirty="0"/>
              <a:t> verb </a:t>
            </a:r>
            <a:r>
              <a:rPr dirty="0" err="1"/>
              <a:t>จาก</a:t>
            </a:r>
            <a:r>
              <a:rPr dirty="0"/>
              <a:t> Bloom’s taxonomy </a:t>
            </a:r>
            <a:r>
              <a:rPr dirty="0" err="1"/>
              <a:t>มาเข</a:t>
            </a:r>
            <a:r>
              <a:rPr lang="th-TH" dirty="0"/>
              <a:t>ี</a:t>
            </a:r>
            <a:r>
              <a:rPr dirty="0" err="1"/>
              <a:t>ยน</a:t>
            </a:r>
            <a:r>
              <a:rPr dirty="0"/>
              <a:t> learning outcome </a:t>
            </a:r>
            <a:r>
              <a:rPr dirty="0" err="1"/>
              <a:t>เพ</a:t>
            </a:r>
            <a:r>
              <a:rPr lang="th-TH" dirty="0"/>
              <a:t>ื่</a:t>
            </a:r>
            <a:r>
              <a:rPr dirty="0"/>
              <a:t>อ</a:t>
            </a:r>
            <a:r>
              <a:rPr lang="th-TH" dirty="0"/>
              <a:t>เป็</a:t>
            </a:r>
            <a:r>
              <a:rPr dirty="0" err="1"/>
              <a:t>นเป</a:t>
            </a:r>
            <a:r>
              <a:rPr lang="th-TH" dirty="0"/>
              <a:t>้</a:t>
            </a:r>
            <a:r>
              <a:rPr dirty="0" err="1"/>
              <a:t>าของการออกแบบการสอน</a:t>
            </a:r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r>
              <a:rPr lang="th-TH" dirty="0"/>
              <a:t>นั่นคือผลลัพธ์การเรียนรู้ที่สมบูรณ์ต้องสะท้อนให้ผู้สอนสามารถ “ระบุ” ว่า “</a:t>
            </a:r>
            <a:r>
              <a:rPr lang="en-US" dirty="0"/>
              <a:t>WHAT” </a:t>
            </a:r>
            <a:r>
              <a:rPr lang="th-TH" dirty="0"/>
              <a:t>ของ คำถามเหล่านี้ได้ชัดเจน:</a:t>
            </a:r>
          </a:p>
          <a:p>
            <a:endParaRPr lang="th-TH" dirty="0"/>
          </a:p>
          <a:p>
            <a:r>
              <a:rPr lang="th-TH" dirty="0"/>
              <a:t>“การกระทำ” อะไร ที่นิสิต/นักศึกษาต้อง “ทำได้” ซึ่งจะเป็นผลมาจากการ“รู้ (</a:t>
            </a:r>
            <a:r>
              <a:rPr lang="en-US" dirty="0"/>
              <a:t>Know)” </a:t>
            </a:r>
            <a:r>
              <a:rPr lang="th-TH" dirty="0"/>
              <a:t>และ “เรียนรู้ (</a:t>
            </a:r>
            <a:r>
              <a:rPr lang="en-US" dirty="0"/>
              <a:t>Learn)” </a:t>
            </a:r>
            <a:r>
              <a:rPr lang="th-TH" dirty="0"/>
              <a:t>เรื่องอะไร ?</a:t>
            </a:r>
          </a:p>
          <a:p>
            <a:endParaRPr lang="th-TH" dirty="0"/>
          </a:p>
          <a:p>
            <a:r>
              <a:rPr lang="th-TH" dirty="0"/>
              <a:t>“งาน (</a:t>
            </a:r>
            <a:r>
              <a:rPr lang="en-US" dirty="0"/>
              <a:t>Assignment)” “</a:t>
            </a:r>
            <a:r>
              <a:rPr lang="th-TH" dirty="0"/>
              <a:t>ศาสตร์การสอน (</a:t>
            </a:r>
            <a:r>
              <a:rPr lang="en-US" dirty="0"/>
              <a:t>Pedagogy)” </a:t>
            </a:r>
            <a:r>
              <a:rPr lang="th-TH" dirty="0"/>
              <a:t>และ “กิจกรรมการเรียนรู้ (</a:t>
            </a:r>
            <a:r>
              <a:rPr lang="en-US" dirty="0"/>
              <a:t>Learning Activities)” </a:t>
            </a:r>
            <a:r>
              <a:rPr lang="th-TH" dirty="0"/>
              <a:t>อะไร ที่ส่งเสริมให้นิสิต/นักศึกษาสามารถเปลี่ยนแปลงความ เข้าใจสิ่งที่รู้ พัฒนาทักษะ และเปลี่ยนแปลงความเชื่อหรือเจตคติ</a:t>
            </a:r>
          </a:p>
          <a:p>
            <a:endParaRPr lang="th-TH" dirty="0"/>
          </a:p>
          <a:p>
            <a:r>
              <a:rPr lang="th-TH" dirty="0"/>
              <a:t>ผู้สอนจะประเมินความสำเร็จที่เกิดจากการเรียนรู้ได้ “อย่างไร” หรือ</a:t>
            </a:r>
          </a:p>
          <a:p>
            <a:endParaRPr lang="th-TH" dirty="0"/>
          </a:p>
          <a:p>
            <a:endParaRPr lang="th-TH" dirty="0"/>
          </a:p>
          <a:p>
            <a:r>
              <a:rPr lang="th-TH" dirty="0"/>
              <a:t>    ต้อง “ทำอะไรได้” “จะวัดอย่างไร” และ “ใช้วิธีการ (</a:t>
            </a:r>
            <a:r>
              <a:rPr lang="en-US" dirty="0"/>
              <a:t>Pedagogy) </a:t>
            </a:r>
            <a:r>
              <a:rPr lang="th-TH" dirty="0"/>
              <a:t>และกิจกรรมการ  เรียนรู้ อะไร” …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1400" y="525463"/>
            <a:ext cx="4673600" cy="2628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http://wiwatmee.blogspot.com/2012/09/blooms-revised-taxonomy-in-2001.html</a:t>
            </a:r>
          </a:p>
          <a:p>
            <a:pPr>
              <a:defRPr b="1"/>
            </a:pPr>
            <a:r>
              <a:rPr lang="en-US" dirty="0"/>
              <a:t>1. </a:t>
            </a:r>
            <a:r>
              <a:rPr lang="th-TH" dirty="0"/>
              <a:t>จำ (</a:t>
            </a:r>
            <a:r>
              <a:rPr lang="en-US" dirty="0"/>
              <a:t>Remembering) </a:t>
            </a:r>
            <a:r>
              <a:rPr lang="th-TH" b="0" dirty="0"/>
              <a:t>หมายถึง </a:t>
            </a:r>
            <a:r>
              <a:rPr lang="th-TH" b="1" dirty="0"/>
              <a:t>ระลึกได้ </a:t>
            </a:r>
            <a:r>
              <a:rPr lang="th-TH" b="0" dirty="0"/>
              <a:t>นักเรียนสามารถบอกความหมายของทฤษฎีได้</a:t>
            </a:r>
            <a:br>
              <a:rPr lang="th-TH" b="0" dirty="0"/>
            </a:br>
            <a:r>
              <a:rPr lang="th-TH" dirty="0"/>
              <a:t>2. เข้าใจ (</a:t>
            </a:r>
            <a:r>
              <a:rPr lang="en-US" dirty="0"/>
              <a:t>Understanding)</a:t>
            </a:r>
            <a:r>
              <a:rPr lang="en-US" b="0" dirty="0"/>
              <a:t> </a:t>
            </a:r>
            <a:r>
              <a:rPr lang="th-TH" b="0" dirty="0"/>
              <a:t>หมายถึง </a:t>
            </a:r>
            <a:r>
              <a:rPr lang="th-TH" b="1" dirty="0"/>
              <a:t>แปลความหมาย </a:t>
            </a:r>
            <a:r>
              <a:rPr lang="th-TH" b="0" dirty="0"/>
              <a:t>นักเรียนสามารถอธิบายแนวคิดของทฤษฎีได้</a:t>
            </a:r>
          </a:p>
          <a:p>
            <a:pPr>
              <a:defRPr b="1"/>
            </a:pPr>
            <a:r>
              <a:rPr lang="th-TH" dirty="0"/>
              <a:t>3. ประยุกต์ใช้ (</a:t>
            </a:r>
            <a:r>
              <a:rPr lang="en-US" dirty="0"/>
              <a:t>Applying)</a:t>
            </a:r>
            <a:r>
              <a:rPr lang="en-US" b="0" dirty="0"/>
              <a:t> </a:t>
            </a:r>
            <a:r>
              <a:rPr lang="th-TH" b="0" dirty="0"/>
              <a:t>หมายถึง </a:t>
            </a:r>
            <a:r>
              <a:rPr lang="th-TH" b="1" dirty="0"/>
              <a:t>นำไปใช้</a:t>
            </a:r>
            <a:r>
              <a:rPr lang="th-TH" b="0" dirty="0"/>
              <a:t> ประยุกต์ใช้ แก้ไขปัญหา ตัวอย่างเช่น นักเรียนสามารถใช้ความรู้ในการแก้ไขปัญหาได้</a:t>
            </a:r>
          </a:p>
          <a:p>
            <a:pPr>
              <a:defRPr b="1"/>
            </a:pPr>
            <a:r>
              <a:rPr lang="th-TH" dirty="0"/>
              <a:t>4. วิเคราะห์ (</a:t>
            </a:r>
            <a:r>
              <a:rPr lang="en-US" dirty="0"/>
              <a:t>Analyzing)</a:t>
            </a:r>
            <a:r>
              <a:rPr lang="en-US" b="0" dirty="0"/>
              <a:t> </a:t>
            </a:r>
            <a:r>
              <a:rPr lang="th-TH" b="0" dirty="0"/>
              <a:t>หมายถึง </a:t>
            </a:r>
            <a:r>
              <a:rPr lang="th-TH" b="1" dirty="0"/>
              <a:t>เปรียบเทียบ</a:t>
            </a:r>
            <a:r>
              <a:rPr lang="th-TH" b="0" dirty="0"/>
              <a:t> อธิบายลักษณะการจัดการ ตัวอย่างเช่น นักเรียน สามารถบอกความแตกต่างระหว่าง 2 ทฤษฎีได้</a:t>
            </a:r>
          </a:p>
          <a:p>
            <a:pPr>
              <a:defRPr b="1"/>
            </a:pPr>
            <a:r>
              <a:rPr lang="th-TH" dirty="0"/>
              <a:t>5. ประเมินค่า (</a:t>
            </a:r>
            <a:r>
              <a:rPr lang="en-US" dirty="0"/>
              <a:t>Evaluating)</a:t>
            </a:r>
            <a:r>
              <a:rPr lang="en-US" b="0" dirty="0"/>
              <a:t> </a:t>
            </a:r>
            <a:r>
              <a:rPr lang="th-TH" b="0" dirty="0"/>
              <a:t>หมายถึง </a:t>
            </a:r>
            <a:r>
              <a:rPr lang="th-TH" b="1" dirty="0"/>
              <a:t>ตรวจสอบ วิจารณ์ ตัดสิน </a:t>
            </a:r>
            <a:r>
              <a:rPr lang="th-TH" b="0" dirty="0"/>
              <a:t>ตัวอย่างเช่น นักเรียนสามารถตัดสินคุณค่าของทฤษฎีได้</a:t>
            </a:r>
          </a:p>
          <a:p>
            <a:pPr>
              <a:defRPr b="1"/>
            </a:pPr>
            <a:r>
              <a:rPr lang="th-TH" dirty="0"/>
              <a:t>6. คิดสร้างสรรค์ (</a:t>
            </a:r>
            <a:r>
              <a:rPr lang="en-US" dirty="0"/>
              <a:t>Creating)</a:t>
            </a:r>
            <a:r>
              <a:rPr lang="en-US" b="0" dirty="0"/>
              <a:t> </a:t>
            </a:r>
            <a:r>
              <a:rPr lang="th-TH" b="0" dirty="0"/>
              <a:t>หมายถึง </a:t>
            </a:r>
            <a:r>
              <a:rPr lang="th-TH" b="1" dirty="0"/>
              <a:t>ออกแบบ (</a:t>
            </a:r>
            <a:r>
              <a:rPr lang="en-US" b="1" dirty="0"/>
              <a:t>Design) </a:t>
            </a:r>
            <a:r>
              <a:rPr lang="th-TH" b="1" dirty="0"/>
              <a:t>วางแผน ผลิต </a:t>
            </a:r>
            <a:r>
              <a:rPr lang="th-TH" b="0" dirty="0"/>
              <a:t>ตัวอย่างเช่น นักเรียนสามารถนำเสนอทฤษฎีใหม่ที่แตกต่างไปจากทฤษฎีเดิมได้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37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23" y="6404294"/>
            <a:ext cx="263978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3"/>
          <p:cNvSpPr txBox="1"/>
          <p:nvPr/>
        </p:nvSpPr>
        <p:spPr>
          <a:xfrm>
            <a:off x="3215940" y="1447833"/>
            <a:ext cx="9524999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11500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pPr>
              <a:defRPr sz="28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lang="en-US" sz="6000" b="1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TRIANGLE </a:t>
            </a:r>
            <a:r>
              <a:rPr lang="en-US" sz="6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OF EFFECTIVE LEARNING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140298" y="5320279"/>
            <a:ext cx="4051701" cy="223271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 flipV="1">
            <a:off x="-2361051" y="-2473671"/>
            <a:ext cx="7117468" cy="4947341"/>
            <a:chOff x="-2688112" y="-19890"/>
            <a:chExt cx="7117468" cy="4834263"/>
          </a:xfrm>
        </p:grpSpPr>
        <p:sp>
          <p:nvSpPr>
            <p:cNvPr id="5" name="Snip and Round Single Corner Rectangle 4"/>
            <p:cNvSpPr/>
            <p:nvPr/>
          </p:nvSpPr>
          <p:spPr>
            <a:xfrm>
              <a:off x="-1464668" y="0"/>
              <a:ext cx="5894024" cy="4814373"/>
            </a:xfrm>
            <a:prstGeom prst="snipRoundRect">
              <a:avLst>
                <a:gd name="adj1" fmla="val 0"/>
                <a:gd name="adj2" fmla="val 50000"/>
              </a:avLst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3" name="Snip and Round Single Corner Rectangle 12"/>
            <p:cNvSpPr/>
            <p:nvPr/>
          </p:nvSpPr>
          <p:spPr>
            <a:xfrm>
              <a:off x="-2076390" y="-19890"/>
              <a:ext cx="5894024" cy="4814373"/>
            </a:xfrm>
            <a:prstGeom prst="snipRoundRect">
              <a:avLst>
                <a:gd name="adj1" fmla="val 0"/>
                <a:gd name="adj2" fmla="val 500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4" name="Snip and Round Single Corner Rectangle 13"/>
            <p:cNvSpPr/>
            <p:nvPr/>
          </p:nvSpPr>
          <p:spPr>
            <a:xfrm>
              <a:off x="-2688112" y="0"/>
              <a:ext cx="5894024" cy="4814373"/>
            </a:xfrm>
            <a:prstGeom prst="snipRoundRect">
              <a:avLst>
                <a:gd name="adj1" fmla="val 0"/>
                <a:gd name="adj2" fmla="val 50000"/>
              </a:avLst>
            </a:prstGeom>
            <a:solidFill>
              <a:schemeClr val="bg2">
                <a:lumMod val="75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9" name="Picture 6" descr="Picture 6"/>
          <p:cNvPicPr>
            <a:picLocks noChangeAspect="1"/>
          </p:cNvPicPr>
          <p:nvPr/>
        </p:nvPicPr>
        <p:blipFill rotWithShape="1">
          <a:blip r:embed="rId3"/>
          <a:srcRect t="25756" b="27858"/>
          <a:stretch/>
        </p:blipFill>
        <p:spPr>
          <a:xfrm>
            <a:off x="0" y="2387297"/>
            <a:ext cx="12191999" cy="2932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ctangle 5"/>
          <p:cNvSpPr txBox="1"/>
          <p:nvPr/>
        </p:nvSpPr>
        <p:spPr>
          <a:xfrm>
            <a:off x="1440716" y="2253787"/>
            <a:ext cx="3715116" cy="317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0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Realistic</a:t>
            </a:r>
          </a:p>
          <a:p>
            <a:pPr>
              <a:defRPr sz="4000">
                <a:solidFill>
                  <a:srgbClr val="FFFFFF"/>
                </a:solidFill>
                <a:latin typeface="DB Helvethaica X 55 Regular"/>
                <a:ea typeface="DB Helvethaica X 55 Regular"/>
                <a:cs typeface="DB Helvethaica X 55 Regular"/>
                <a:sym typeface="DB Helvethaica X 55 Regular"/>
              </a:defRPr>
            </a:pPr>
            <a:r>
              <a:rPr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สามารถทำให้เกิดขึ้นจริงได้</a:t>
            </a:r>
            <a:endParaRPr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>
              <a:defRPr sz="4000">
                <a:solidFill>
                  <a:srgbClr val="FFFFFF"/>
                </a:solidFill>
                <a:latin typeface="DB Helvethaica X 55 Regular"/>
                <a:ea typeface="DB Helvethaica X 55 Regular"/>
                <a:cs typeface="DB Helvethaica X 55 Regular"/>
                <a:sym typeface="DB Helvethaica X 55 Regular"/>
              </a:defRPr>
            </a:pPr>
            <a:endParaRPr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>
              <a:defRPr sz="40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Measurable</a:t>
            </a:r>
          </a:p>
          <a:p>
            <a:pPr>
              <a:defRPr sz="4000">
                <a:solidFill>
                  <a:srgbClr val="FFFFFF"/>
                </a:solidFill>
                <a:latin typeface="DB Helvethaica X 55 Regular"/>
                <a:ea typeface="DB Helvethaica X 55 Regular"/>
                <a:cs typeface="DB Helvethaica X 55 Regular"/>
                <a:sym typeface="DB Helvethaica X 55 Regular"/>
              </a:defRPr>
            </a:pPr>
            <a:r>
              <a:rPr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สามารถวัดผลได้</a:t>
            </a:r>
            <a:endParaRPr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232" name="Rectangle 1"/>
          <p:cNvSpPr txBox="1"/>
          <p:nvPr/>
        </p:nvSpPr>
        <p:spPr>
          <a:xfrm>
            <a:off x="6374562" y="2244061"/>
            <a:ext cx="6096003" cy="374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Show evidence of learning</a:t>
            </a:r>
          </a:p>
          <a:p>
            <a:pPr>
              <a:defRPr sz="4000">
                <a:solidFill>
                  <a:srgbClr val="FFFFFF"/>
                </a:solidFill>
                <a:latin typeface="DB Helvethaica X 55 Regular"/>
                <a:ea typeface="DB Helvethaica X 55 Regular"/>
                <a:cs typeface="DB Helvethaica X 55 Regular"/>
                <a:sym typeface="DB Helvethaica X 55 Regular"/>
              </a:defRPr>
            </a:pPr>
            <a:r>
              <a:rPr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แสดงหลักฐานของการเรียนรู้ที่ชัดเจน</a:t>
            </a:r>
            <a:endParaRPr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>
              <a:defRPr sz="4000">
                <a:solidFill>
                  <a:srgbClr val="FFFFFF"/>
                </a:solidFill>
                <a:latin typeface="DB Helvethaica X 55 Regular"/>
                <a:ea typeface="DB Helvethaica X 55 Regular"/>
                <a:cs typeface="DB Helvethaica X 55 Regular"/>
                <a:sym typeface="DB Helvethaica X 55 Regular"/>
              </a:defRPr>
            </a:pPr>
            <a:endParaRPr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>
              <a:defRPr sz="40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Alignment</a:t>
            </a:r>
            <a:r>
              <a:rPr dirty="0">
                <a:solidFill>
                  <a:srgbClr val="FFFFFF"/>
                </a:solidFill>
                <a:latin typeface="DB Helvethaica X 45 Li" panose="02000506090000020004" pitchFamily="2" charset="-34"/>
                <a:ea typeface="DB Helvethaica X 55 Regular"/>
                <a:cs typeface="DB Helvethaica X 45 Li" panose="02000506090000020004" pitchFamily="2" charset="-34"/>
                <a:sym typeface="DB Helvethaica X 55 Regular"/>
              </a:rPr>
              <a:t>  </a:t>
            </a:r>
          </a:p>
          <a:p>
            <a:pPr>
              <a:defRPr sz="4000">
                <a:solidFill>
                  <a:srgbClr val="FFFFFF"/>
                </a:solidFill>
                <a:latin typeface="DB Helvethaica X 55 Regular"/>
                <a:ea typeface="DB Helvethaica X 55 Regular"/>
                <a:cs typeface="DB Helvethaica X 55 Regular"/>
                <a:sym typeface="DB Helvethaica X 55 Regular"/>
              </a:defRPr>
            </a:pPr>
            <a:r>
              <a:rPr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สอดคล้องกับแนวทางของหลักสูตรหรือเป้าประสงค์ของการเรียนในภาพรวม</a:t>
            </a:r>
            <a:endParaRPr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grpSp>
        <p:nvGrpSpPr>
          <p:cNvPr id="235" name="Group 8"/>
          <p:cNvGrpSpPr/>
          <p:nvPr/>
        </p:nvGrpSpPr>
        <p:grpSpPr>
          <a:xfrm>
            <a:off x="622138" y="2091429"/>
            <a:ext cx="818583" cy="824925"/>
            <a:chOff x="0" y="0"/>
            <a:chExt cx="818581" cy="824924"/>
          </a:xfrm>
        </p:grpSpPr>
        <p:sp>
          <p:nvSpPr>
            <p:cNvPr id="233" name="Oval 7"/>
            <p:cNvSpPr/>
            <p:nvPr/>
          </p:nvSpPr>
          <p:spPr>
            <a:xfrm>
              <a:off x="-1" y="152629"/>
              <a:ext cx="672295" cy="67229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234" name="L-Shape 2"/>
            <p:cNvSpPr/>
            <p:nvPr/>
          </p:nvSpPr>
          <p:spPr>
            <a:xfrm rot="19025856">
              <a:off x="155118" y="180484"/>
              <a:ext cx="648076" cy="299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997" y="0"/>
                  </a:lnTo>
                  <a:lnTo>
                    <a:pt x="4997" y="10800"/>
                  </a:lnTo>
                  <a:lnTo>
                    <a:pt x="21600" y="1080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</p:grpSp>
      <p:grpSp>
        <p:nvGrpSpPr>
          <p:cNvPr id="238" name="Group 9"/>
          <p:cNvGrpSpPr/>
          <p:nvPr/>
        </p:nvGrpSpPr>
        <p:grpSpPr>
          <a:xfrm>
            <a:off x="622138" y="3799589"/>
            <a:ext cx="818583" cy="824925"/>
            <a:chOff x="0" y="0"/>
            <a:chExt cx="818581" cy="824924"/>
          </a:xfrm>
        </p:grpSpPr>
        <p:sp>
          <p:nvSpPr>
            <p:cNvPr id="236" name="Oval 10"/>
            <p:cNvSpPr/>
            <p:nvPr/>
          </p:nvSpPr>
          <p:spPr>
            <a:xfrm>
              <a:off x="-1" y="152629"/>
              <a:ext cx="672295" cy="67229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237" name="L-Shape 11"/>
            <p:cNvSpPr/>
            <p:nvPr/>
          </p:nvSpPr>
          <p:spPr>
            <a:xfrm rot="19025856">
              <a:off x="155118" y="180484"/>
              <a:ext cx="648076" cy="299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997" y="0"/>
                  </a:lnTo>
                  <a:lnTo>
                    <a:pt x="4997" y="10800"/>
                  </a:lnTo>
                  <a:lnTo>
                    <a:pt x="21600" y="1080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</p:grpSp>
      <p:grpSp>
        <p:nvGrpSpPr>
          <p:cNvPr id="241" name="Group 12"/>
          <p:cNvGrpSpPr/>
          <p:nvPr/>
        </p:nvGrpSpPr>
        <p:grpSpPr>
          <a:xfrm>
            <a:off x="5507241" y="3799589"/>
            <a:ext cx="818584" cy="824925"/>
            <a:chOff x="0" y="0"/>
            <a:chExt cx="818582" cy="824924"/>
          </a:xfrm>
        </p:grpSpPr>
        <p:sp>
          <p:nvSpPr>
            <p:cNvPr id="239" name="Oval 13"/>
            <p:cNvSpPr/>
            <p:nvPr/>
          </p:nvSpPr>
          <p:spPr>
            <a:xfrm>
              <a:off x="-1" y="152629"/>
              <a:ext cx="672294" cy="67229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240" name="L-Shape 14"/>
            <p:cNvSpPr/>
            <p:nvPr/>
          </p:nvSpPr>
          <p:spPr>
            <a:xfrm rot="19025856">
              <a:off x="155118" y="180484"/>
              <a:ext cx="648075" cy="299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997" y="0"/>
                  </a:lnTo>
                  <a:lnTo>
                    <a:pt x="4997" y="10800"/>
                  </a:lnTo>
                  <a:lnTo>
                    <a:pt x="21600" y="1080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</p:grpSp>
      <p:grpSp>
        <p:nvGrpSpPr>
          <p:cNvPr id="244" name="Group 15"/>
          <p:cNvGrpSpPr/>
          <p:nvPr/>
        </p:nvGrpSpPr>
        <p:grpSpPr>
          <a:xfrm>
            <a:off x="5507241" y="2091429"/>
            <a:ext cx="818584" cy="824925"/>
            <a:chOff x="0" y="0"/>
            <a:chExt cx="818582" cy="824924"/>
          </a:xfrm>
        </p:grpSpPr>
        <p:sp>
          <p:nvSpPr>
            <p:cNvPr id="242" name="Oval 16"/>
            <p:cNvSpPr/>
            <p:nvPr/>
          </p:nvSpPr>
          <p:spPr>
            <a:xfrm>
              <a:off x="-1" y="152629"/>
              <a:ext cx="672294" cy="67229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243" name="L-Shape 17"/>
            <p:cNvSpPr/>
            <p:nvPr/>
          </p:nvSpPr>
          <p:spPr>
            <a:xfrm rot="19025856">
              <a:off x="155118" y="180484"/>
              <a:ext cx="648075" cy="2998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997" y="0"/>
                  </a:lnTo>
                  <a:lnTo>
                    <a:pt x="4997" y="10800"/>
                  </a:lnTo>
                  <a:lnTo>
                    <a:pt x="21600" y="1080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-1551969" y="0"/>
            <a:ext cx="17583143" cy="1010653"/>
            <a:chOff x="-1723243" y="-2174555"/>
            <a:chExt cx="17583143" cy="584294"/>
          </a:xfrm>
        </p:grpSpPr>
        <p:sp>
          <p:nvSpPr>
            <p:cNvPr id="18" name="Flowchart: Data 17"/>
            <p:cNvSpPr/>
            <p:nvPr/>
          </p:nvSpPr>
          <p:spPr>
            <a:xfrm>
              <a:off x="-1723243" y="-2174555"/>
              <a:ext cx="6434038" cy="584294"/>
            </a:xfrm>
            <a:prstGeom prst="flowChartInputOutpu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9" name="Flowchart: Data 18"/>
            <p:cNvSpPr/>
            <p:nvPr/>
          </p:nvSpPr>
          <p:spPr>
            <a:xfrm>
              <a:off x="1508293" y="-2174555"/>
              <a:ext cx="4830417" cy="584294"/>
            </a:xfrm>
            <a:prstGeom prst="flowChartInputOutpu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710794" y="-2174555"/>
              <a:ext cx="11149106" cy="584294"/>
              <a:chOff x="4710794" y="-2174555"/>
              <a:chExt cx="11149106" cy="584294"/>
            </a:xfrm>
          </p:grpSpPr>
          <p:sp>
            <p:nvSpPr>
              <p:cNvPr id="21" name="Flowchart: Data 20"/>
              <p:cNvSpPr/>
              <p:nvPr/>
            </p:nvSpPr>
            <p:spPr>
              <a:xfrm>
                <a:off x="4710794" y="-2174555"/>
                <a:ext cx="7979689" cy="584294"/>
              </a:xfrm>
              <a:prstGeom prst="flowChartInputOutpu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2" name="Flowchart: Data 21"/>
              <p:cNvSpPr/>
              <p:nvPr/>
            </p:nvSpPr>
            <p:spPr>
              <a:xfrm>
                <a:off x="11029483" y="-2174555"/>
                <a:ext cx="4830417" cy="584294"/>
              </a:xfrm>
              <a:prstGeom prst="flowChartInputOutpu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230" name="Rectangle 4"/>
          <p:cNvSpPr txBox="1"/>
          <p:nvPr/>
        </p:nvSpPr>
        <p:spPr>
          <a:xfrm>
            <a:off x="958285" y="164708"/>
            <a:ext cx="9442646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lang="en-US" sz="6000" b="1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Characteristic of Good learning Outcome</a:t>
            </a:r>
            <a:endParaRPr sz="6000" b="1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Picture 4" descr="Picture 4"/>
          <p:cNvPicPr>
            <a:picLocks noChangeAspect="1"/>
          </p:cNvPicPr>
          <p:nvPr/>
        </p:nvPicPr>
        <p:blipFill rotWithShape="1">
          <a:blip r:embed="rId4"/>
          <a:srcRect l="14570" t="10410" r="21231" b="56847"/>
          <a:stretch/>
        </p:blipFill>
        <p:spPr>
          <a:xfrm>
            <a:off x="-57150" y="-1"/>
            <a:ext cx="12230100" cy="3233849"/>
          </a:xfrm>
          <a:prstGeom prst="rect">
            <a:avLst/>
          </a:prstGeom>
          <a:ln>
            <a:solidFill>
              <a:srgbClr val="A6A6A6"/>
            </a:solidFill>
          </a:ln>
        </p:spPr>
      </p:pic>
      <p:grpSp>
        <p:nvGrpSpPr>
          <p:cNvPr id="250" name="Group 6"/>
          <p:cNvGrpSpPr/>
          <p:nvPr/>
        </p:nvGrpSpPr>
        <p:grpSpPr>
          <a:xfrm>
            <a:off x="4727556" y="4251381"/>
            <a:ext cx="6348176" cy="1667151"/>
            <a:chOff x="-1" y="0"/>
            <a:chExt cx="6348174" cy="1667150"/>
          </a:xfrm>
        </p:grpSpPr>
        <p:sp>
          <p:nvSpPr>
            <p:cNvPr id="248" name="Rectangle 2"/>
            <p:cNvSpPr/>
            <p:nvPr/>
          </p:nvSpPr>
          <p:spPr>
            <a:xfrm>
              <a:off x="-2" y="-1"/>
              <a:ext cx="6348176" cy="1667151"/>
            </a:xfrm>
            <a:prstGeom prst="rect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249" name="Rectangle 1"/>
            <p:cNvSpPr txBox="1"/>
            <p:nvPr/>
          </p:nvSpPr>
          <p:spPr>
            <a:xfrm>
              <a:off x="235880" y="162364"/>
              <a:ext cx="5717601" cy="1234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7500">
                  <a:solidFill>
                    <a:srgbClr val="FFFFFF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lvl1pPr>
            </a:lstStyle>
            <a:p>
              <a:r>
                <a:rPr dirty="0">
                  <a:latin typeface="AngsanaUPC" panose="02020603050405020304" pitchFamily="18" charset="-34"/>
                  <a:cs typeface="AngsanaUPC" panose="02020603050405020304" pitchFamily="18" charset="-34"/>
                </a:rPr>
                <a:t>is.gd/</a:t>
              </a:r>
              <a:r>
                <a:rPr dirty="0" err="1">
                  <a:latin typeface="AngsanaUPC" panose="02020603050405020304" pitchFamily="18" charset="-34"/>
                  <a:cs typeface="AngsanaUPC" panose="02020603050405020304" pitchFamily="18" charset="-34"/>
                </a:rPr>
                <a:t>LOgenerator</a:t>
              </a:r>
              <a:endParaRPr dirty="0"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</p:grpSp>
      <p:pic>
        <p:nvPicPr>
          <p:cNvPr id="251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136" y="3761880"/>
            <a:ext cx="2646153" cy="2646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4" descr="Picture 4"/>
          <p:cNvPicPr>
            <a:picLocks noChangeAspect="1"/>
          </p:cNvPicPr>
          <p:nvPr/>
        </p:nvPicPr>
        <p:blipFill rotWithShape="1">
          <a:blip r:embed="rId3"/>
          <a:srcRect l="15281" t="9628" r="16328" b="11788"/>
          <a:stretch/>
        </p:blipFill>
        <p:spPr>
          <a:xfrm>
            <a:off x="16042" y="0"/>
            <a:ext cx="12159915" cy="7218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3" descr="Picture 3"/>
          <p:cNvPicPr>
            <a:picLocks noChangeAspect="1"/>
          </p:cNvPicPr>
          <p:nvPr/>
        </p:nvPicPr>
        <p:blipFill rotWithShape="1">
          <a:blip r:embed="rId2"/>
          <a:srcRect l="7613" t="11950" r="58258" b="19832"/>
          <a:stretch/>
        </p:blipFill>
        <p:spPr>
          <a:xfrm>
            <a:off x="16042" y="0"/>
            <a:ext cx="12127832" cy="6817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440" t="7203" r="14038" b="1790"/>
          <a:stretch/>
        </p:blipFill>
        <p:spPr>
          <a:xfrm>
            <a:off x="-1002632" y="-368968"/>
            <a:ext cx="13194632" cy="87237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61" t="7318" r="15916" b="17158"/>
          <a:stretch/>
        </p:blipFill>
        <p:spPr>
          <a:xfrm>
            <a:off x="-173836" y="0"/>
            <a:ext cx="12365836" cy="69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348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517" t="7977" r="19239" b="25283"/>
          <a:stretch/>
        </p:blipFill>
        <p:spPr>
          <a:xfrm>
            <a:off x="-256674" y="-140032"/>
            <a:ext cx="12448674" cy="72707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A880EE-CC5A-4121-AF2B-1EEC20FB5778}"/>
              </a:ext>
            </a:extLst>
          </p:cNvPr>
          <p:cNvSpPr/>
          <p:nvPr/>
        </p:nvSpPr>
        <p:spPr>
          <a:xfrm>
            <a:off x="447472" y="6420255"/>
            <a:ext cx="11352179" cy="437745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E3961-DA8E-43D2-B7E4-FD49682DD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94" y="142194"/>
            <a:ext cx="6088534" cy="60885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BDDA6F-698B-4908-B61A-FE55749BAC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11" y="2080905"/>
            <a:ext cx="2673101" cy="239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80BD9-D22E-48A5-86D2-BFC62C50B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930" y="5866164"/>
            <a:ext cx="4229100" cy="409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789399-B891-494E-BAD2-D3217CE32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40" y="818616"/>
            <a:ext cx="1767844" cy="1767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F64300-C9E1-4A5A-8CDA-1DFFB5A8D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6" y="3186461"/>
            <a:ext cx="1767844" cy="1770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2FB472-E9AF-44E6-A97B-6F91E2DE52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68" y="3057745"/>
            <a:ext cx="1767844" cy="177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E077E9-6044-4F3C-BCC7-E41AB932EF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68" y="3057745"/>
            <a:ext cx="1767844" cy="17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5013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3"/>
          <p:cNvSpPr txBox="1"/>
          <p:nvPr/>
        </p:nvSpPr>
        <p:spPr>
          <a:xfrm>
            <a:off x="5399022" y="2438547"/>
            <a:ext cx="7272605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8000" b="1">
                <a:solidFill>
                  <a:srgbClr val="222A35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Assessment</a:t>
            </a:r>
          </a:p>
        </p:txBody>
      </p:sp>
      <p:pic>
        <p:nvPicPr>
          <p:cNvPr id="268" name="Picture 1" descr="Picture 1"/>
          <p:cNvPicPr>
            <a:picLocks noChangeAspect="1"/>
          </p:cNvPicPr>
          <p:nvPr/>
        </p:nvPicPr>
        <p:blipFill>
          <a:blip r:embed="rId2"/>
          <a:srcRect r="14482"/>
          <a:stretch>
            <a:fillRect/>
          </a:stretch>
        </p:blipFill>
        <p:spPr>
          <a:xfrm>
            <a:off x="-2683791" y="0"/>
            <a:ext cx="879627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Rectangle 5"/>
          <p:cNvSpPr/>
          <p:nvPr/>
        </p:nvSpPr>
        <p:spPr>
          <a:xfrm>
            <a:off x="8624330" y="3661450"/>
            <a:ext cx="952110" cy="1696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Rectangle 6"/>
          <p:cNvSpPr/>
          <p:nvPr/>
        </p:nvSpPr>
        <p:spPr>
          <a:xfrm>
            <a:off x="-1" y="-67870"/>
            <a:ext cx="375327" cy="706255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-37949" y="-74353"/>
            <a:ext cx="12420449" cy="1586602"/>
            <a:chOff x="-18071" y="-47796"/>
            <a:chExt cx="12420449" cy="1586602"/>
          </a:xfrm>
        </p:grpSpPr>
        <p:sp>
          <p:nvSpPr>
            <p:cNvPr id="27" name="Rounded Rectangle 26"/>
            <p:cNvSpPr/>
            <p:nvPr/>
          </p:nvSpPr>
          <p:spPr>
            <a:xfrm>
              <a:off x="5650264" y="-32590"/>
              <a:ext cx="6752114" cy="58917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-18071" y="-47796"/>
              <a:ext cx="7393087" cy="1586602"/>
              <a:chOff x="0" y="-46180"/>
              <a:chExt cx="8442539" cy="186120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760876" y="-46180"/>
                <a:ext cx="7681663" cy="1861206"/>
                <a:chOff x="741557" y="-46180"/>
                <a:chExt cx="7681663" cy="1861206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1012770" y="-23832"/>
                  <a:ext cx="7410450" cy="1834349"/>
                  <a:chOff x="1012770" y="-23832"/>
                  <a:chExt cx="7410450" cy="1834349"/>
                </a:xfrm>
                <a:solidFill>
                  <a:schemeClr val="tx2"/>
                </a:solidFill>
              </p:grpSpPr>
              <p:sp>
                <p:nvSpPr>
                  <p:cNvPr id="36" name="Snip and Round Single Corner Rectangle 35"/>
                  <p:cNvSpPr/>
                  <p:nvPr/>
                </p:nvSpPr>
                <p:spPr>
                  <a:xfrm>
                    <a:off x="1012770" y="-18283"/>
                    <a:ext cx="5505450" cy="1828800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7" name="Flowchart: Extract 36"/>
                  <p:cNvSpPr/>
                  <p:nvPr/>
                </p:nvSpPr>
                <p:spPr>
                  <a:xfrm>
                    <a:off x="4613221" y="-23832"/>
                    <a:ext cx="3809999" cy="1828799"/>
                  </a:xfrm>
                  <a:prstGeom prst="flowChartExtract">
                    <a:avLst/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741557" y="-46180"/>
                  <a:ext cx="6824093" cy="1861206"/>
                  <a:chOff x="1337820" y="-46180"/>
                  <a:chExt cx="6824093" cy="1861206"/>
                </a:xfrm>
                <a:solidFill>
                  <a:schemeClr val="bg1"/>
                </a:solidFill>
              </p:grpSpPr>
              <p:sp>
                <p:nvSpPr>
                  <p:cNvPr id="34" name="Snip and Round Single Corner Rectangle 33"/>
                  <p:cNvSpPr/>
                  <p:nvPr/>
                </p:nvSpPr>
                <p:spPr>
                  <a:xfrm>
                    <a:off x="1337820" y="-13773"/>
                    <a:ext cx="4928506" cy="1828799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5" name="Flowchart: Extract 34"/>
                  <p:cNvSpPr/>
                  <p:nvPr/>
                </p:nvSpPr>
                <p:spPr>
                  <a:xfrm>
                    <a:off x="4351913" y="-46180"/>
                    <a:ext cx="3810000" cy="1828800"/>
                  </a:xfrm>
                  <a:prstGeom prst="flowChartExtract">
                    <a:avLst/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sp>
              <p:nvSpPr>
                <p:cNvPr id="33" name="Flowchart: Extract 32"/>
                <p:cNvSpPr/>
                <p:nvPr/>
              </p:nvSpPr>
              <p:spPr>
                <a:xfrm>
                  <a:off x="3127453" y="-19323"/>
                  <a:ext cx="3580629" cy="1828800"/>
                </a:xfrm>
                <a:prstGeom prst="flowChartExtract">
                  <a:avLst/>
                </a:prstGeom>
                <a:solidFill>
                  <a:srgbClr val="FFC00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0" y="-17585"/>
                <a:ext cx="4927598" cy="18288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1" y="3683193"/>
            <a:ext cx="3509756" cy="3509756"/>
          </a:xfrm>
          <a:prstGeom prst="rect">
            <a:avLst/>
          </a:prstGeom>
        </p:spPr>
      </p:pic>
      <p:sp>
        <p:nvSpPr>
          <p:cNvPr id="274" name="Rectangle 7"/>
          <p:cNvSpPr txBox="1"/>
          <p:nvPr/>
        </p:nvSpPr>
        <p:spPr>
          <a:xfrm>
            <a:off x="-984152" y="625195"/>
            <a:ext cx="598555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8800" b="1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sz="5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Assessment</a:t>
            </a:r>
            <a:endParaRPr sz="7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75" name="Rectangle 2"/>
          <p:cNvSpPr txBox="1"/>
          <p:nvPr/>
        </p:nvSpPr>
        <p:spPr>
          <a:xfrm>
            <a:off x="1401392" y="1888582"/>
            <a:ext cx="5581525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4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400"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ตรวจสอบว่าผู้เรียนสามารถเกิด</a:t>
            </a:r>
            <a:br>
              <a:rPr sz="44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</a:br>
            <a:r>
              <a:rPr sz="4400"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การเรียนรู้หรือไม่และอยู</a:t>
            </a:r>
            <a:r>
              <a:rPr lang="th-TH" sz="44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่</a:t>
            </a:r>
            <a:r>
              <a:rPr sz="4400"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ในระดับใด</a:t>
            </a:r>
            <a:endParaRPr sz="4400"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grpSp>
        <p:nvGrpSpPr>
          <p:cNvPr id="279" name="Group 11"/>
          <p:cNvGrpSpPr/>
          <p:nvPr/>
        </p:nvGrpSpPr>
        <p:grpSpPr>
          <a:xfrm>
            <a:off x="7729738" y="1845944"/>
            <a:ext cx="4444290" cy="1837249"/>
            <a:chOff x="459839" y="8177"/>
            <a:chExt cx="4444289" cy="1837247"/>
          </a:xfrm>
        </p:grpSpPr>
        <p:sp>
          <p:nvSpPr>
            <p:cNvPr id="276" name="Rectangle 22"/>
            <p:cNvSpPr/>
            <p:nvPr/>
          </p:nvSpPr>
          <p:spPr>
            <a:xfrm>
              <a:off x="459839" y="370569"/>
              <a:ext cx="4289902" cy="1474855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20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77" name="Rectangle 4"/>
            <p:cNvSpPr txBox="1"/>
            <p:nvPr/>
          </p:nvSpPr>
          <p:spPr>
            <a:xfrm>
              <a:off x="1426890" y="400858"/>
              <a:ext cx="3477238" cy="1015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8000">
                  <a:solidFill>
                    <a:schemeClr val="accent4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lvl1pPr>
            </a:lstStyle>
            <a:p>
              <a:r>
                <a:rPr sz="6000" b="1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Formative</a:t>
              </a:r>
            </a:p>
          </p:txBody>
        </p:sp>
        <p:sp>
          <p:nvSpPr>
            <p:cNvPr id="278" name="Rectangle 4"/>
            <p:cNvSpPr txBox="1"/>
            <p:nvPr/>
          </p:nvSpPr>
          <p:spPr>
            <a:xfrm>
              <a:off x="459839" y="8177"/>
              <a:ext cx="644846" cy="1446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800">
                  <a:solidFill>
                    <a:schemeClr val="accent4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lvl1pPr>
            </a:lstStyle>
            <a:p>
              <a:r>
                <a:rPr sz="8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1</a:t>
              </a:r>
            </a:p>
          </p:txBody>
        </p:sp>
      </p:grpSp>
      <p:grpSp>
        <p:nvGrpSpPr>
          <p:cNvPr id="283" name="Group 12"/>
          <p:cNvGrpSpPr/>
          <p:nvPr/>
        </p:nvGrpSpPr>
        <p:grpSpPr>
          <a:xfrm>
            <a:off x="6494279" y="3978916"/>
            <a:ext cx="4873583" cy="1860856"/>
            <a:chOff x="516104" y="43335"/>
            <a:chExt cx="4873582" cy="1860854"/>
          </a:xfrm>
        </p:grpSpPr>
        <p:sp>
          <p:nvSpPr>
            <p:cNvPr id="280" name="Rectangle 22"/>
            <p:cNvSpPr/>
            <p:nvPr/>
          </p:nvSpPr>
          <p:spPr>
            <a:xfrm>
              <a:off x="521544" y="429333"/>
              <a:ext cx="4212080" cy="1474856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200" b="1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281" name="Rectangle 1"/>
            <p:cNvSpPr txBox="1"/>
            <p:nvPr/>
          </p:nvSpPr>
          <p:spPr>
            <a:xfrm>
              <a:off x="1330089" y="487836"/>
              <a:ext cx="4059597" cy="1015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8000">
                  <a:solidFill>
                    <a:schemeClr val="accent4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lvl1pPr>
            </a:lstStyle>
            <a:p>
              <a:r>
                <a:rPr sz="6000" b="1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Summative</a:t>
              </a:r>
            </a:p>
          </p:txBody>
        </p:sp>
        <p:sp>
          <p:nvSpPr>
            <p:cNvPr id="282" name="Rectangle 4"/>
            <p:cNvSpPr txBox="1"/>
            <p:nvPr/>
          </p:nvSpPr>
          <p:spPr>
            <a:xfrm>
              <a:off x="516104" y="43335"/>
              <a:ext cx="644846" cy="1446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13800">
                  <a:solidFill>
                    <a:schemeClr val="accent4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lvl1pPr>
            </a:lstStyle>
            <a:p>
              <a:r>
                <a:rPr sz="8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2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1" animBg="1" advAuto="0"/>
      <p:bldP spid="283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"/>
          <p:cNvSpPr/>
          <p:nvPr/>
        </p:nvSpPr>
        <p:spPr>
          <a:xfrm>
            <a:off x="10139312" y="5730011"/>
            <a:ext cx="2182013" cy="195356"/>
          </a:xfrm>
          <a:prstGeom prst="rect">
            <a:avLst/>
          </a:prstGeom>
          <a:solidFill>
            <a:srgbClr val="FFFFFF">
              <a:alpha val="2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6" name="Rectangle 10"/>
          <p:cNvSpPr/>
          <p:nvPr/>
        </p:nvSpPr>
        <p:spPr>
          <a:xfrm>
            <a:off x="-107187" y="1496011"/>
            <a:ext cx="2182013" cy="195355"/>
          </a:xfrm>
          <a:prstGeom prst="rect">
            <a:avLst/>
          </a:prstGeom>
          <a:solidFill>
            <a:srgbClr val="FFFFFF">
              <a:alpha val="21000"/>
            </a:srgbClr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70" y="918150"/>
            <a:ext cx="7374255" cy="5806500"/>
          </a:xfrm>
          <a:prstGeom prst="rect">
            <a:avLst/>
          </a:prstGeom>
        </p:spPr>
      </p:pic>
      <p:sp>
        <p:nvSpPr>
          <p:cNvPr id="10" name="Rectangle 11"/>
          <p:cNvSpPr txBox="1"/>
          <p:nvPr/>
        </p:nvSpPr>
        <p:spPr>
          <a:xfrm>
            <a:off x="551847" y="434184"/>
            <a:ext cx="4149530" cy="2123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/>
          <a:p>
            <a:pPr algn="ctr">
              <a:defRPr sz="66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ออกแบบ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66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การเรียนการสอน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2333625"/>
            <a:ext cx="1600200" cy="485775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3"/>
          <p:cNvSpPr txBox="1"/>
          <p:nvPr/>
        </p:nvSpPr>
        <p:spPr>
          <a:xfrm>
            <a:off x="1772393" y="2465331"/>
            <a:ext cx="8460005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anchor="ctr">
            <a:spAutoFit/>
          </a:bodyPr>
          <a:lstStyle/>
          <a:p>
            <a:pPr algn="ctr">
              <a:defRPr sz="9800">
                <a:solidFill>
                  <a:srgbClr val="333F50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8800" b="1" dirty="0">
                <a:latin typeface="DB Helvethaica X 45 Li" panose="02000506090000020004" pitchFamily="2" charset="-34"/>
                <a:ea typeface="Tahoma" panose="020B0604030504040204" pitchFamily="34" charset="0"/>
                <a:cs typeface="DB Helvethaica X 45 Li" panose="02000506090000020004" pitchFamily="2" charset="-34"/>
              </a:rPr>
              <a:t>Formative </a:t>
            </a:r>
            <a:r>
              <a:rPr sz="8800" b="1" dirty="0">
                <a:solidFill>
                  <a:srgbClr val="F5C342"/>
                </a:solidFill>
                <a:latin typeface="DB Helvethaica X 45 Li" panose="02000506090000020004" pitchFamily="2" charset="-34"/>
                <a:ea typeface="Tahoma" panose="020B0604030504040204" pitchFamily="34" charset="0"/>
                <a:cs typeface="DB Helvethaica X 45 Li" panose="02000506090000020004" pitchFamily="2" charset="-34"/>
              </a:rPr>
              <a:t>VS </a:t>
            </a:r>
            <a:r>
              <a:rPr sz="8800" b="1" dirty="0">
                <a:solidFill>
                  <a:srgbClr val="353F4F"/>
                </a:solidFill>
                <a:latin typeface="DB Helvethaica X 45 Li" panose="02000506090000020004" pitchFamily="2" charset="-34"/>
                <a:ea typeface="Tahoma" panose="020B0604030504040204" pitchFamily="34" charset="0"/>
                <a:cs typeface="DB Helvethaica X 45 Li" panose="02000506090000020004" pitchFamily="2" charset="-34"/>
              </a:rPr>
              <a:t>Summative</a:t>
            </a:r>
          </a:p>
        </p:txBody>
      </p:sp>
      <p:sp>
        <p:nvSpPr>
          <p:cNvPr id="319" name="Line"/>
          <p:cNvSpPr/>
          <p:nvPr/>
        </p:nvSpPr>
        <p:spPr>
          <a:xfrm>
            <a:off x="1153347" y="4154754"/>
            <a:ext cx="9885306" cy="1"/>
          </a:xfrm>
          <a:prstGeom prst="line">
            <a:avLst/>
          </a:prstGeom>
          <a:ln w="7620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0" name="Line"/>
          <p:cNvSpPr/>
          <p:nvPr/>
        </p:nvSpPr>
        <p:spPr>
          <a:xfrm>
            <a:off x="1153346" y="2222452"/>
            <a:ext cx="9885308" cy="1"/>
          </a:xfrm>
          <a:prstGeom prst="line">
            <a:avLst/>
          </a:prstGeom>
          <a:ln w="76200">
            <a:solidFill>
              <a:schemeClr val="accent4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7499" y="27159"/>
            <a:ext cx="10928509" cy="679010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92" name="Rectangle 17"/>
          <p:cNvSpPr txBox="1"/>
          <p:nvPr/>
        </p:nvSpPr>
        <p:spPr>
          <a:xfrm>
            <a:off x="831942" y="-327603"/>
            <a:ext cx="12529047" cy="1310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80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eesiaUPC" panose="020B0604020202020204" pitchFamily="34" charset="-34"/>
                <a:cs typeface="FreesiaUPC" panose="020B0604020202020204" pitchFamily="34" charset="-34"/>
              </a:rPr>
              <a:t>Why</a:t>
            </a:r>
            <a:r>
              <a:rPr dirty="0">
                <a:solidFill>
                  <a:srgbClr val="FFFFFF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r>
              <a:rPr dirty="0">
                <a:solidFill>
                  <a:schemeClr val="bg1">
                    <a:lumMod val="95000"/>
                  </a:schemeClr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do we use each assessment?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7603"/>
            <a:ext cx="12308305" cy="820422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9878" y="0"/>
            <a:ext cx="12221089" cy="6858000"/>
            <a:chOff x="-19878" y="0"/>
            <a:chExt cx="12221089" cy="6858000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0"/>
              <a:ext cx="12201211" cy="6858000"/>
              <a:chOff x="0" y="0"/>
              <a:chExt cx="12201211" cy="6858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0" y="0"/>
                <a:ext cx="6195713" cy="68580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202017" y="0"/>
                <a:ext cx="5999194" cy="6858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5" name="Rectangle 4"/>
            <p:cNvSpPr/>
            <p:nvPr/>
          </p:nvSpPr>
          <p:spPr>
            <a:xfrm>
              <a:off x="-19878" y="0"/>
              <a:ext cx="397565" cy="12655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799950" y="5592250"/>
              <a:ext cx="397565" cy="1265593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87499" y="27159"/>
            <a:ext cx="10928509" cy="679010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86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152" y="1775688"/>
            <a:ext cx="3737649" cy="2639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536" y="1745871"/>
            <a:ext cx="3926639" cy="261567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Rectangle 4"/>
          <p:cNvSpPr txBox="1"/>
          <p:nvPr/>
        </p:nvSpPr>
        <p:spPr>
          <a:xfrm>
            <a:off x="1390416" y="283349"/>
            <a:ext cx="4002690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6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b="1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Formative</a:t>
            </a:r>
          </a:p>
        </p:txBody>
      </p:sp>
      <p:sp>
        <p:nvSpPr>
          <p:cNvPr id="293" name="Rectangle 14"/>
          <p:cNvSpPr txBox="1"/>
          <p:nvPr/>
        </p:nvSpPr>
        <p:spPr>
          <a:xfrm>
            <a:off x="-19878" y="4973453"/>
            <a:ext cx="4850042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571500" indent="-571500"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solidFill>
                  <a:schemeClr val="tx1"/>
                </a:solidFill>
                <a:latin typeface="DB Helvethaica X 45 Li" panose="02000506090000020004" pitchFamily="2" charset="-34"/>
                <a:ea typeface="DB Helvethaica X 65 Med"/>
                <a:cs typeface="DB Helvethaica X 45 Li" panose="02000506090000020004" pitchFamily="2" charset="-34"/>
                <a:sym typeface="DB Helvethaica X 65 Med"/>
              </a:rPr>
              <a:t>รับ</a:t>
            </a:r>
            <a:r>
              <a:rPr sz="4000" dirty="0">
                <a:solidFill>
                  <a:schemeClr val="tx1"/>
                </a:solidFill>
                <a:latin typeface="DB Helvethaica X 45 Li" panose="02000506090000020004" pitchFamily="2" charset="-34"/>
                <a:ea typeface="DB Helvethaica X 65 Med"/>
                <a:cs typeface="DB Helvethaica X 45 Li" panose="02000506090000020004" pitchFamily="2" charset="-34"/>
                <a:sym typeface="DB Helvethaica X 65 Med"/>
              </a:rPr>
              <a:t> Feedback </a:t>
            </a:r>
            <a:r>
              <a:rPr sz="4000" dirty="0" err="1">
                <a:solidFill>
                  <a:schemeClr val="tx1"/>
                </a:solidFill>
                <a:latin typeface="DB Helvethaica X 45 Li" panose="02000506090000020004" pitchFamily="2" charset="-34"/>
                <a:ea typeface="DB Helvethaica X 65 Med"/>
                <a:cs typeface="DB Helvethaica X 45 Li" panose="02000506090000020004" pitchFamily="2" charset="-34"/>
                <a:sym typeface="DB Helvethaica X 65 Med"/>
              </a:rPr>
              <a:t>จากผู้เรียน</a:t>
            </a:r>
            <a:br>
              <a:rPr sz="4000" dirty="0">
                <a:solidFill>
                  <a:schemeClr val="tx1"/>
                </a:solidFill>
                <a:latin typeface="DB Helvethaica X 45 Li" panose="02000506090000020004" pitchFamily="2" charset="-34"/>
                <a:ea typeface="DB Helvethaica X 65 Med"/>
                <a:cs typeface="DB Helvethaica X 45 Li" panose="02000506090000020004" pitchFamily="2" charset="-34"/>
                <a:sym typeface="DB Helvethaica X 65 Med"/>
              </a:rPr>
            </a:br>
            <a:r>
              <a:rPr sz="4000" dirty="0" err="1">
                <a:solidFill>
                  <a:schemeClr val="tx1"/>
                </a:solidFill>
                <a:latin typeface="DB Helvethaica X 45 Li" panose="02000506090000020004" pitchFamily="2" charset="-34"/>
                <a:ea typeface="DB Helvethaica X 65 Med"/>
                <a:cs typeface="DB Helvethaica X 45 Li" panose="02000506090000020004" pitchFamily="2" charset="-34"/>
                <a:sym typeface="DB Helvethaica X 65 Med"/>
              </a:rPr>
              <a:t>เพื่อปรับปรุงการเรียนการสอน</a:t>
            </a:r>
            <a:endParaRPr sz="4000" dirty="0">
              <a:solidFill>
                <a:schemeClr val="tx1"/>
              </a:solidFill>
              <a:latin typeface="DB Helvethaica X 45 Li" panose="02000506090000020004" pitchFamily="2" charset="-34"/>
              <a:ea typeface="DB Helvethaica X 65 Med"/>
              <a:cs typeface="DB Helvethaica X 45 Li" panose="02000506090000020004" pitchFamily="2" charset="-34"/>
              <a:sym typeface="DB Helvethaica X 65 Med"/>
            </a:endParaRPr>
          </a:p>
        </p:txBody>
      </p:sp>
      <p:sp>
        <p:nvSpPr>
          <p:cNvPr id="294" name="Rectangle 29"/>
          <p:cNvSpPr txBox="1"/>
          <p:nvPr/>
        </p:nvSpPr>
        <p:spPr>
          <a:xfrm>
            <a:off x="6294890" y="4948053"/>
            <a:ext cx="4500587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marL="571500" indent="-571500"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dirty="0" err="1">
                <a:solidFill>
                  <a:srgbClr val="FFC0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วัดความสามารถของผู้เรียน</a:t>
            </a:r>
            <a:endParaRPr dirty="0">
              <a:solidFill>
                <a:srgbClr val="FFC000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295" name="Rectangle 1"/>
          <p:cNvSpPr txBox="1"/>
          <p:nvPr/>
        </p:nvSpPr>
        <p:spPr>
          <a:xfrm>
            <a:off x="7499357" y="283349"/>
            <a:ext cx="4059595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6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b="1" dirty="0">
                <a:solidFill>
                  <a:srgbClr val="FFC0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Summative</a:t>
            </a:r>
          </a:p>
        </p:txBody>
      </p:sp>
    </p:spTree>
    <p:extLst>
      <p:ext uri="{BB962C8B-B14F-4D97-AF65-F5344CB8AC3E}">
        <p14:creationId xmlns:p14="http://schemas.microsoft.com/office/powerpoint/2010/main" val="177787548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angle 15"/>
          <p:cNvSpPr txBox="1"/>
          <p:nvPr/>
        </p:nvSpPr>
        <p:spPr>
          <a:xfrm>
            <a:off x="6482534" y="11602115"/>
            <a:ext cx="4004424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571500" indent="-571500">
              <a:buSzPct val="100000"/>
              <a:buFont typeface="Arial"/>
              <a:buChar char="•"/>
              <a:defRPr sz="60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t>Measure</a:t>
            </a:r>
          </a:p>
          <a:p>
            <a:pPr>
              <a:defRPr sz="60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t>    Competency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-29089" y="0"/>
            <a:ext cx="12221089" cy="6858000"/>
            <a:chOff x="-19878" y="0"/>
            <a:chExt cx="12221089" cy="6858000"/>
          </a:xfrm>
        </p:grpSpPr>
        <p:grpSp>
          <p:nvGrpSpPr>
            <p:cNvPr id="16" name="Group 15"/>
            <p:cNvGrpSpPr/>
            <p:nvPr/>
          </p:nvGrpSpPr>
          <p:grpSpPr>
            <a:xfrm>
              <a:off x="0" y="0"/>
              <a:ext cx="12201211" cy="6858000"/>
              <a:chOff x="0" y="0"/>
              <a:chExt cx="12201211" cy="685800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0" y="0"/>
                <a:ext cx="6195713" cy="68580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02017" y="0"/>
                <a:ext cx="5999194" cy="6858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-19878" y="0"/>
              <a:ext cx="397565" cy="12655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1799950" y="5592250"/>
              <a:ext cx="397565" cy="1265593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303" name="Rectangle 14"/>
          <p:cNvSpPr txBox="1"/>
          <p:nvPr/>
        </p:nvSpPr>
        <p:spPr>
          <a:xfrm>
            <a:off x="686890" y="4838171"/>
            <a:ext cx="7166982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marL="571500" indent="-571500"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dirty="0" err="1">
                <a:solidFill>
                  <a:schemeClr val="tx1">
                    <a:lumMod val="95000"/>
                    <a:lumOff val="5000"/>
                  </a:schemeClr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ระหว่างการเรียนการสอน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304" name="Rectangle 29"/>
          <p:cNvSpPr txBox="1"/>
          <p:nvPr/>
        </p:nvSpPr>
        <p:spPr>
          <a:xfrm>
            <a:off x="7268739" y="4884368"/>
            <a:ext cx="4684722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marL="571500" indent="-571500">
              <a:buSzPct val="100000"/>
              <a:buFont typeface="Arial"/>
              <a:buChar char="•"/>
              <a:defRPr sz="40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dirty="0" err="1">
                <a:solidFill>
                  <a:srgbClr val="FFC0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หลังจบบทเรียนแล้ว</a:t>
            </a:r>
            <a:endParaRPr dirty="0">
              <a:solidFill>
                <a:srgbClr val="FFC000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pic>
        <p:nvPicPr>
          <p:cNvPr id="3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33" y="1451248"/>
            <a:ext cx="4177624" cy="2782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39" y="1422423"/>
            <a:ext cx="4220897" cy="281168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Rectangle 4"/>
          <p:cNvSpPr txBox="1"/>
          <p:nvPr/>
        </p:nvSpPr>
        <p:spPr>
          <a:xfrm>
            <a:off x="1367192" y="124997"/>
            <a:ext cx="5139565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6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b="1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Formative</a:t>
            </a:r>
          </a:p>
        </p:txBody>
      </p:sp>
      <p:sp>
        <p:nvSpPr>
          <p:cNvPr id="22" name="Rectangle 1"/>
          <p:cNvSpPr txBox="1"/>
          <p:nvPr/>
        </p:nvSpPr>
        <p:spPr>
          <a:xfrm>
            <a:off x="7711684" y="134349"/>
            <a:ext cx="5475879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6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b="1" dirty="0">
                <a:solidFill>
                  <a:srgbClr val="FFC0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Summative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9089" y="0"/>
            <a:ext cx="12217393" cy="6858000"/>
            <a:chOff x="-19878" y="0"/>
            <a:chExt cx="12217393" cy="6858000"/>
          </a:xfrm>
        </p:grpSpPr>
        <p:grpSp>
          <p:nvGrpSpPr>
            <p:cNvPr id="10" name="Group 9"/>
            <p:cNvGrpSpPr/>
            <p:nvPr/>
          </p:nvGrpSpPr>
          <p:grpSpPr>
            <a:xfrm>
              <a:off x="0" y="0"/>
              <a:ext cx="12181332" cy="6858000"/>
              <a:chOff x="0" y="0"/>
              <a:chExt cx="12181332" cy="6858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0" y="0"/>
                <a:ext cx="6271706" cy="68580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271705" y="0"/>
                <a:ext cx="5909627" cy="68580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-19878" y="0"/>
              <a:ext cx="397565" cy="126559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799950" y="5592250"/>
              <a:ext cx="397565" cy="1265593"/>
            </a:xfrm>
            <a:prstGeom prst="rec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sp>
        <p:nvSpPr>
          <p:cNvPr id="312" name="Rectangle 4"/>
          <p:cNvSpPr txBox="1"/>
          <p:nvPr/>
        </p:nvSpPr>
        <p:spPr>
          <a:xfrm>
            <a:off x="1333354" y="333793"/>
            <a:ext cx="3980767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6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b="1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Formative</a:t>
            </a:r>
          </a:p>
        </p:txBody>
      </p:sp>
      <p:sp>
        <p:nvSpPr>
          <p:cNvPr id="314" name="Rectangle 1"/>
          <p:cNvSpPr txBox="1"/>
          <p:nvPr/>
        </p:nvSpPr>
        <p:spPr>
          <a:xfrm>
            <a:off x="7523019" y="339421"/>
            <a:ext cx="4059595" cy="1107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6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b="1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Summative</a:t>
            </a:r>
          </a:p>
        </p:txBody>
      </p:sp>
      <p:sp>
        <p:nvSpPr>
          <p:cNvPr id="315" name="Rectangle 29"/>
          <p:cNvSpPr txBox="1"/>
          <p:nvPr/>
        </p:nvSpPr>
        <p:spPr>
          <a:xfrm>
            <a:off x="6549857" y="2105565"/>
            <a:ext cx="3973200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685800" indent="-685800">
              <a:buSzPct val="100000"/>
              <a:buFont typeface="Arial"/>
              <a:buChar char="•"/>
              <a:defRPr sz="47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solidFill>
                  <a:srgbClr val="FFC0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เป็นการวัดที่เก็บคะแนน</a:t>
            </a:r>
            <a:endParaRPr sz="4000" dirty="0">
              <a:solidFill>
                <a:srgbClr val="FFC000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marL="685800" indent="-685800">
              <a:buSzPct val="100000"/>
              <a:buFont typeface="Arial"/>
              <a:buChar char="•"/>
              <a:defRPr sz="47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solidFill>
                  <a:srgbClr val="FFC0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ไม่สอนเรื่องนั้นซ้ำ</a:t>
            </a:r>
            <a:endParaRPr sz="4000" dirty="0">
              <a:solidFill>
                <a:srgbClr val="FFC000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316" name="Rectangle 29"/>
          <p:cNvSpPr txBox="1"/>
          <p:nvPr/>
        </p:nvSpPr>
        <p:spPr>
          <a:xfrm>
            <a:off x="393730" y="2012286"/>
            <a:ext cx="4939810" cy="25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685800" indent="-685800">
              <a:buSzPct val="100000"/>
              <a:buFont typeface="Arial"/>
              <a:buChar char="•"/>
              <a:defRPr sz="47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เป็นการวัดที่ไม่เป็นทางการ</a:t>
            </a:r>
            <a:endParaRPr lang="en-US" sz="4000"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marL="685800" indent="-685800">
              <a:buSzPct val="100000"/>
              <a:buFont typeface="Arial"/>
              <a:buChar char="•"/>
              <a:defRPr sz="47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sz="40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ประเมินความพร้อมของผู้เรียน</a:t>
            </a:r>
            <a:endParaRPr lang="en-US" sz="4000"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marL="685800" indent="-685800">
              <a:buSzPct val="100000"/>
              <a:buFont typeface="Arial"/>
              <a:buChar char="•"/>
              <a:defRPr sz="47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ช่วยให้ผู้สอนประเมิน</a:t>
            </a:r>
            <a:br>
              <a:rPr sz="40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</a:br>
            <a:r>
              <a:rPr sz="4000"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ได้ว่าควรสอนซ้ำหรือไม่</a:t>
            </a:r>
            <a:endParaRPr sz="4000"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297" y="3964036"/>
            <a:ext cx="2838165" cy="27678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1551969" y="0"/>
            <a:ext cx="17583143" cy="1010653"/>
            <a:chOff x="-1723243" y="-2174555"/>
            <a:chExt cx="17583143" cy="584294"/>
          </a:xfrm>
        </p:grpSpPr>
        <p:sp>
          <p:nvSpPr>
            <p:cNvPr id="2" name="Flowchart: Data 1"/>
            <p:cNvSpPr/>
            <p:nvPr/>
          </p:nvSpPr>
          <p:spPr>
            <a:xfrm>
              <a:off x="-1723243" y="-2174555"/>
              <a:ext cx="6434038" cy="584294"/>
            </a:xfrm>
            <a:prstGeom prst="flowChartInputOutpu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1" name="Flowchart: Data 10"/>
            <p:cNvSpPr/>
            <p:nvPr/>
          </p:nvSpPr>
          <p:spPr>
            <a:xfrm>
              <a:off x="1508293" y="-2174555"/>
              <a:ext cx="4830417" cy="584294"/>
            </a:xfrm>
            <a:prstGeom prst="flowChartInputOutput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710794" y="-2174555"/>
              <a:ext cx="11149106" cy="584294"/>
              <a:chOff x="4710794" y="-2174555"/>
              <a:chExt cx="11149106" cy="584294"/>
            </a:xfrm>
          </p:grpSpPr>
          <p:sp>
            <p:nvSpPr>
              <p:cNvPr id="12" name="Flowchart: Data 11"/>
              <p:cNvSpPr/>
              <p:nvPr/>
            </p:nvSpPr>
            <p:spPr>
              <a:xfrm>
                <a:off x="4710794" y="-2174555"/>
                <a:ext cx="7979689" cy="584294"/>
              </a:xfrm>
              <a:prstGeom prst="flowChartInputOutpu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7" name="Flowchart: Data 16"/>
              <p:cNvSpPr/>
              <p:nvPr/>
            </p:nvSpPr>
            <p:spPr>
              <a:xfrm>
                <a:off x="11029483" y="-2174555"/>
                <a:ext cx="4830417" cy="584294"/>
              </a:xfrm>
              <a:prstGeom prst="flowChartInputOutput">
                <a:avLst/>
              </a:prstGeom>
              <a:solidFill>
                <a:schemeClr val="tx2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323" name="Rectangle 7"/>
          <p:cNvSpPr txBox="1"/>
          <p:nvPr/>
        </p:nvSpPr>
        <p:spPr>
          <a:xfrm>
            <a:off x="488322" y="4105589"/>
            <a:ext cx="308219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35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ความรู้</a:t>
            </a:r>
            <a:r>
              <a:rPr sz="40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</a:t>
            </a:r>
            <a:r>
              <a:rPr sz="40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ทัศนคติ</a:t>
            </a:r>
            <a:endParaRPr sz="40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35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และทักษะของผู้เรียน</a:t>
            </a:r>
            <a:endParaRPr sz="40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324" name="Rectangle 2"/>
          <p:cNvSpPr txBox="1"/>
          <p:nvPr/>
        </p:nvSpPr>
        <p:spPr>
          <a:xfrm>
            <a:off x="574824" y="120605"/>
            <a:ext cx="9870649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7200">
                <a:solidFill>
                  <a:schemeClr val="accent4"/>
                </a:solidFill>
                <a:latin typeface="DB Helvethaica X 77 BdCond"/>
                <a:ea typeface="DB Helvethaica X 77 BdCond"/>
                <a:cs typeface="DB Helvethaica X 77 BdCond"/>
                <a:sym typeface="DB Helvethaica X 77 BdCond"/>
              </a:defRPr>
            </a:pPr>
            <a:r>
              <a:rPr lang="en-US" sz="6000"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F</a:t>
            </a:r>
            <a:r>
              <a:rPr sz="6000"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ormative Assessment</a:t>
            </a:r>
            <a:r>
              <a:rPr sz="60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= To Get Feedback</a:t>
            </a:r>
          </a:p>
        </p:txBody>
      </p:sp>
      <p:sp>
        <p:nvSpPr>
          <p:cNvPr id="325" name="Rectangle 4"/>
          <p:cNvSpPr txBox="1"/>
          <p:nvPr/>
        </p:nvSpPr>
        <p:spPr>
          <a:xfrm>
            <a:off x="8824000" y="4010280"/>
            <a:ext cx="2737705" cy="193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5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จุดแข็ง</a:t>
            </a:r>
            <a:r>
              <a:rPr sz="40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</a:t>
            </a:r>
            <a:r>
              <a:rPr sz="40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จุดอ่อน</a:t>
            </a:r>
            <a:endParaRPr sz="40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35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และรูปแบบการเรียนรู้</a:t>
            </a:r>
            <a:endParaRPr sz="40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326" name="Rectangle 5"/>
          <p:cNvSpPr txBox="1"/>
          <p:nvPr/>
        </p:nvSpPr>
        <p:spPr>
          <a:xfrm>
            <a:off x="4528051" y="4079530"/>
            <a:ext cx="3338412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5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ต้องการความช่วยเหลือ</a:t>
            </a:r>
            <a:endParaRPr sz="40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35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เพิ่มเติมหรือไม่</a:t>
            </a:r>
            <a:r>
              <a:rPr sz="40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</a:t>
            </a:r>
          </a:p>
        </p:txBody>
      </p:sp>
      <p:pic>
        <p:nvPicPr>
          <p:cNvPr id="327" name="001-help.png" descr="001-hel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99" y="2210151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002-discussion.png" descr="002-discuss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052" y="2210882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003-knowledge.png" descr="003-knowled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771" y="2210882"/>
            <a:ext cx="1625601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  <p:bldP spid="325" grpId="5" animBg="1" advAuto="0"/>
      <p:bldP spid="326" grpId="3" animBg="1" advAuto="0"/>
      <p:bldP spid="327" grpId="4" animBg="1" advAuto="0"/>
      <p:bldP spid="328" grpId="6" animBg="1" advAuto="0"/>
      <p:bldP spid="329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pli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546" y="2047874"/>
            <a:ext cx="4038224" cy="403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-17145" y="-1398"/>
            <a:ext cx="12420449" cy="1571396"/>
            <a:chOff x="-18071" y="-32590"/>
            <a:chExt cx="12420449" cy="1571396"/>
          </a:xfrm>
        </p:grpSpPr>
        <p:sp>
          <p:nvSpPr>
            <p:cNvPr id="6" name="Rounded Rectangle 5"/>
            <p:cNvSpPr/>
            <p:nvPr/>
          </p:nvSpPr>
          <p:spPr>
            <a:xfrm>
              <a:off x="5650264" y="-32590"/>
              <a:ext cx="6752114" cy="58917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18071" y="-28746"/>
              <a:ext cx="7393087" cy="1567552"/>
              <a:chOff x="0" y="-23833"/>
              <a:chExt cx="8442539" cy="1838859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60876" y="-23833"/>
                <a:ext cx="7681663" cy="1838859"/>
                <a:chOff x="741557" y="-23833"/>
                <a:chExt cx="7681663" cy="1838859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1012770" y="-23832"/>
                  <a:ext cx="7410450" cy="1834349"/>
                  <a:chOff x="1012770" y="-23832"/>
                  <a:chExt cx="7410450" cy="1834349"/>
                </a:xfrm>
                <a:solidFill>
                  <a:schemeClr val="tx2"/>
                </a:solidFill>
              </p:grpSpPr>
              <p:sp>
                <p:nvSpPr>
                  <p:cNvPr id="15" name="Snip and Round Single Corner Rectangle 14"/>
                  <p:cNvSpPr/>
                  <p:nvPr/>
                </p:nvSpPr>
                <p:spPr>
                  <a:xfrm>
                    <a:off x="1012770" y="-18283"/>
                    <a:ext cx="5505450" cy="1828800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16" name="Flowchart: Extract 15"/>
                  <p:cNvSpPr/>
                  <p:nvPr/>
                </p:nvSpPr>
                <p:spPr>
                  <a:xfrm>
                    <a:off x="4613221" y="-23832"/>
                    <a:ext cx="3809999" cy="1828799"/>
                  </a:xfrm>
                  <a:prstGeom prst="flowChartExtract">
                    <a:avLst/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741557" y="-23833"/>
                  <a:ext cx="6824093" cy="1838859"/>
                  <a:chOff x="1337820" y="-23833"/>
                  <a:chExt cx="6824093" cy="1838859"/>
                </a:xfrm>
                <a:solidFill>
                  <a:schemeClr val="bg1"/>
                </a:solidFill>
              </p:grpSpPr>
              <p:sp>
                <p:nvSpPr>
                  <p:cNvPr id="13" name="Snip and Round Single Corner Rectangle 12"/>
                  <p:cNvSpPr/>
                  <p:nvPr/>
                </p:nvSpPr>
                <p:spPr>
                  <a:xfrm>
                    <a:off x="1337820" y="-13773"/>
                    <a:ext cx="4928506" cy="1828799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14" name="Flowchart: Extract 13"/>
                  <p:cNvSpPr/>
                  <p:nvPr/>
                </p:nvSpPr>
                <p:spPr>
                  <a:xfrm>
                    <a:off x="4351913" y="-23833"/>
                    <a:ext cx="3810000" cy="1828800"/>
                  </a:xfrm>
                  <a:prstGeom prst="flowChartExtract">
                    <a:avLst/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sp>
              <p:nvSpPr>
                <p:cNvPr id="12" name="Flowchart: Extract 11"/>
                <p:cNvSpPr/>
                <p:nvPr/>
              </p:nvSpPr>
              <p:spPr>
                <a:xfrm>
                  <a:off x="3127453" y="-19323"/>
                  <a:ext cx="3580629" cy="1828800"/>
                </a:xfrm>
                <a:prstGeom prst="flowChartExtract">
                  <a:avLst/>
                </a:prstGeom>
                <a:solidFill>
                  <a:srgbClr val="FFC00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0" y="-17585"/>
                <a:ext cx="4927598" cy="18288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4" name="Rectangle 3"/>
          <p:cNvSpPr/>
          <p:nvPr/>
        </p:nvSpPr>
        <p:spPr>
          <a:xfrm>
            <a:off x="-615287" y="-178986"/>
            <a:ext cx="59998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9800">
                <a:solidFill>
                  <a:srgbClr val="333F50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en-US" sz="6000" dirty="0">
                <a:solidFill>
                  <a:schemeClr val="tx1"/>
                </a:solidFill>
                <a:latin typeface="DB Helvethaica X 45 Li" panose="02000506090000020004" pitchFamily="2" charset="-34"/>
                <a:ea typeface="Tahoma" panose="020B0604030504040204" pitchFamily="34" charset="0"/>
                <a:cs typeface="DB Helvethaica X 45 Li" panose="02000506090000020004" pitchFamily="2" charset="-34"/>
              </a:rPr>
              <a:t>Formative</a:t>
            </a:r>
            <a:r>
              <a:rPr lang="en-US" sz="6000" dirty="0">
                <a:latin typeface="DB Helvethaica X 45 Li" panose="02000506090000020004" pitchFamily="2" charset="-34"/>
                <a:ea typeface="Tahoma" panose="020B0604030504040204" pitchFamily="34" charset="0"/>
                <a:cs typeface="DB Helvethaica X 45 Li" panose="02000506090000020004" pitchFamily="2" charset="-34"/>
              </a:rPr>
              <a:t> </a:t>
            </a:r>
          </a:p>
          <a:p>
            <a:pPr algn="ctr">
              <a:defRPr sz="9800">
                <a:solidFill>
                  <a:srgbClr val="333F50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en-US" sz="6000" dirty="0">
                <a:solidFill>
                  <a:schemeClr val="tx1"/>
                </a:solidFill>
                <a:latin typeface="DB Helvethaica X 45 Li" panose="02000506090000020004" pitchFamily="2" charset="-34"/>
                <a:ea typeface="Tahoma" panose="020B0604030504040204" pitchFamily="34" charset="0"/>
                <a:cs typeface="DB Helvethaica X 45 Li" panose="02000506090000020004" pitchFamily="2" charset="-34"/>
              </a:rPr>
              <a:t>Summative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47" y="3403600"/>
            <a:ext cx="2584799" cy="2941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3C967B-7856-49C4-A43B-FCF633ACB7D6}"/>
              </a:ext>
            </a:extLst>
          </p:cNvPr>
          <p:cNvSpPr txBox="1"/>
          <p:nvPr/>
        </p:nvSpPr>
        <p:spPr>
          <a:xfrm>
            <a:off x="2107566" y="498124"/>
            <a:ext cx="513919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VS</a:t>
            </a:r>
            <a:endParaRPr kumimoji="0" lang="th-TH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22861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A880EE-CC5A-4121-AF2B-1EEC20FB5778}"/>
              </a:ext>
            </a:extLst>
          </p:cNvPr>
          <p:cNvSpPr/>
          <p:nvPr/>
        </p:nvSpPr>
        <p:spPr>
          <a:xfrm>
            <a:off x="447472" y="6420255"/>
            <a:ext cx="11352179" cy="437745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E3961-DA8E-43D2-B7E4-FD49682DD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94" y="142194"/>
            <a:ext cx="6088534" cy="60885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BDDA6F-698B-4908-B61A-FE55749BAC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11" y="2080905"/>
            <a:ext cx="2673101" cy="239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80BD9-D22E-48A5-86D2-BFC62C50B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930" y="5866164"/>
            <a:ext cx="4229100" cy="409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789399-B891-494E-BAD2-D3217CE32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40" y="818616"/>
            <a:ext cx="1767844" cy="1767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F64300-C9E1-4A5A-8CDA-1DFFB5A8D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6" y="3186461"/>
            <a:ext cx="1767844" cy="1770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2FB472-E9AF-44E6-A97B-6F91E2DE52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68" y="3057745"/>
            <a:ext cx="1767844" cy="177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5FA44D-29C5-4E51-84FB-5108F94A95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6" y="3186461"/>
            <a:ext cx="1767844" cy="17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1955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3"/>
          <p:cNvSpPr txBox="1"/>
          <p:nvPr/>
        </p:nvSpPr>
        <p:spPr>
          <a:xfrm>
            <a:off x="5644384" y="2299239"/>
            <a:ext cx="7272606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8000" b="1">
                <a:solidFill>
                  <a:srgbClr val="222A35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Activity</a:t>
            </a:r>
          </a:p>
        </p:txBody>
      </p:sp>
      <p:sp>
        <p:nvSpPr>
          <p:cNvPr id="332" name="Rectangle 4"/>
          <p:cNvSpPr/>
          <p:nvPr/>
        </p:nvSpPr>
        <p:spPr>
          <a:xfrm>
            <a:off x="8804632" y="3378566"/>
            <a:ext cx="952110" cy="1696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3" name="Rectangle 6"/>
          <p:cNvSpPr/>
          <p:nvPr/>
        </p:nvSpPr>
        <p:spPr>
          <a:xfrm>
            <a:off x="-1" y="-67870"/>
            <a:ext cx="375327" cy="706255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34" name="Picture 1" descr="Picture 1"/>
          <p:cNvPicPr>
            <a:picLocks noChangeAspect="1"/>
          </p:cNvPicPr>
          <p:nvPr/>
        </p:nvPicPr>
        <p:blipFill rotWithShape="1">
          <a:blip r:embed="rId2"/>
          <a:srcRect t="23355"/>
          <a:stretch/>
        </p:blipFill>
        <p:spPr>
          <a:xfrm>
            <a:off x="375322" y="-60158"/>
            <a:ext cx="6025478" cy="6918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-18071" y="-322758"/>
            <a:ext cx="12249827" cy="1567552"/>
            <a:chOff x="-18071" y="-28746"/>
            <a:chExt cx="12249827" cy="1567552"/>
          </a:xfrm>
        </p:grpSpPr>
        <p:sp>
          <p:nvSpPr>
            <p:cNvPr id="23" name="Rounded Rectangle 22"/>
            <p:cNvSpPr/>
            <p:nvPr/>
          </p:nvSpPr>
          <p:spPr>
            <a:xfrm>
              <a:off x="5670142" y="289302"/>
              <a:ext cx="6561614" cy="2672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-18071" y="-28746"/>
              <a:ext cx="7393087" cy="1567552"/>
              <a:chOff x="0" y="-23833"/>
              <a:chExt cx="8442539" cy="1838859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60876" y="-23833"/>
                <a:ext cx="7681663" cy="1838859"/>
                <a:chOff x="741557" y="-23833"/>
                <a:chExt cx="7681663" cy="183885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1012770" y="-23832"/>
                  <a:ext cx="7410450" cy="1834349"/>
                  <a:chOff x="1012770" y="-23832"/>
                  <a:chExt cx="7410450" cy="1834349"/>
                </a:xfrm>
                <a:solidFill>
                  <a:schemeClr val="tx2"/>
                </a:solidFill>
              </p:grpSpPr>
              <p:sp>
                <p:nvSpPr>
                  <p:cNvPr id="32" name="Snip and Round Single Corner Rectangle 31"/>
                  <p:cNvSpPr/>
                  <p:nvPr/>
                </p:nvSpPr>
                <p:spPr>
                  <a:xfrm>
                    <a:off x="1012770" y="-18283"/>
                    <a:ext cx="5505450" cy="1828800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3" name="Flowchart: Extract 32"/>
                  <p:cNvSpPr/>
                  <p:nvPr/>
                </p:nvSpPr>
                <p:spPr>
                  <a:xfrm>
                    <a:off x="4613221" y="-23832"/>
                    <a:ext cx="3809999" cy="1828799"/>
                  </a:xfrm>
                  <a:prstGeom prst="flowChartExtract">
                    <a:avLst/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741557" y="-23833"/>
                  <a:ext cx="6824093" cy="1838859"/>
                  <a:chOff x="1337820" y="-23833"/>
                  <a:chExt cx="6824093" cy="1838859"/>
                </a:xfrm>
                <a:solidFill>
                  <a:schemeClr val="bg1"/>
                </a:solidFill>
              </p:grpSpPr>
              <p:sp>
                <p:nvSpPr>
                  <p:cNvPr id="30" name="Snip and Round Single Corner Rectangle 29"/>
                  <p:cNvSpPr/>
                  <p:nvPr/>
                </p:nvSpPr>
                <p:spPr>
                  <a:xfrm>
                    <a:off x="1337820" y="-13773"/>
                    <a:ext cx="4928506" cy="1828799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1" name="Flowchart: Extract 30"/>
                  <p:cNvSpPr/>
                  <p:nvPr/>
                </p:nvSpPr>
                <p:spPr>
                  <a:xfrm>
                    <a:off x="4351913" y="-23833"/>
                    <a:ext cx="3810000" cy="1828800"/>
                  </a:xfrm>
                  <a:prstGeom prst="flowChartExtract">
                    <a:avLst/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sp>
              <p:nvSpPr>
                <p:cNvPr id="29" name="Flowchart: Extract 28"/>
                <p:cNvSpPr/>
                <p:nvPr/>
              </p:nvSpPr>
              <p:spPr>
                <a:xfrm>
                  <a:off x="3127453" y="-19323"/>
                  <a:ext cx="3580629" cy="1828800"/>
                </a:xfrm>
                <a:prstGeom prst="flowChartExtract">
                  <a:avLst/>
                </a:prstGeom>
                <a:solidFill>
                  <a:srgbClr val="FFC00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0" y="-17585"/>
                <a:ext cx="4927598" cy="18288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338" name="Rectangle 19"/>
          <p:cNvSpPr/>
          <p:nvPr/>
        </p:nvSpPr>
        <p:spPr>
          <a:xfrm>
            <a:off x="1121307" y="2449902"/>
            <a:ext cx="10041274" cy="2070339"/>
          </a:xfrm>
          <a:prstGeom prst="rect">
            <a:avLst/>
          </a:prstGeom>
          <a:solidFill>
            <a:srgbClr val="FFFFFF">
              <a:alpha val="12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4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39" name="Rectangle 2"/>
          <p:cNvSpPr txBox="1"/>
          <p:nvPr/>
        </p:nvSpPr>
        <p:spPr>
          <a:xfrm>
            <a:off x="-431663" y="432913"/>
            <a:ext cx="503670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lang="en-US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Learning </a:t>
            </a: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Activity</a:t>
            </a:r>
          </a:p>
        </p:txBody>
      </p:sp>
      <p:sp>
        <p:nvSpPr>
          <p:cNvPr id="354" name="Rectangle 3"/>
          <p:cNvSpPr txBox="1"/>
          <p:nvPr/>
        </p:nvSpPr>
        <p:spPr>
          <a:xfrm>
            <a:off x="950427" y="2761798"/>
            <a:ext cx="10383034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4400">
                <a:solidFill>
                  <a:srgbClr val="F2F2F2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400"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การออกแบบวิธีการสอนและกิจกรรมการเรียนรู้</a:t>
            </a:r>
            <a:r>
              <a:rPr sz="44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</a:t>
            </a:r>
            <a:endParaRPr lang="th-TH" sz="4400"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4400">
                <a:solidFill>
                  <a:srgbClr val="F2F2F2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400"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เพื่อให้ผู้เรียนบรรลุผลลัพธ์การเรียนรู้ที่กำหนดไว้</a:t>
            </a:r>
            <a:endParaRPr sz="4400"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355" name="Rectangle 19"/>
          <p:cNvSpPr txBox="1"/>
          <p:nvPr/>
        </p:nvSpPr>
        <p:spPr>
          <a:xfrm>
            <a:off x="9767144" y="6158026"/>
            <a:ext cx="2214650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  <a:latin typeface="DB Helvethaica X 45 Li"/>
                <a:ea typeface="DB Helvethaica X 45 Li"/>
                <a:cs typeface="DB Helvethaica X 45 Li"/>
                <a:sym typeface="DB Helvethaica X 45 Li"/>
              </a:defRPr>
            </a:lvl1pPr>
          </a:lstStyle>
          <a:p>
            <a:r>
              <a:t>https://is.gd/ActivityTriangle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-17145" y="-1398"/>
            <a:ext cx="12420449" cy="1571396"/>
            <a:chOff x="-18071" y="-32590"/>
            <a:chExt cx="12420449" cy="1571396"/>
          </a:xfrm>
        </p:grpSpPr>
        <p:sp>
          <p:nvSpPr>
            <p:cNvPr id="24" name="Rounded Rectangle 23"/>
            <p:cNvSpPr/>
            <p:nvPr/>
          </p:nvSpPr>
          <p:spPr>
            <a:xfrm>
              <a:off x="5650264" y="-32590"/>
              <a:ext cx="6752114" cy="58917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-18071" y="-28746"/>
              <a:ext cx="7393087" cy="1567552"/>
              <a:chOff x="0" y="-23833"/>
              <a:chExt cx="8442539" cy="1838859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760876" y="-23833"/>
                <a:ext cx="7681663" cy="1838859"/>
                <a:chOff x="741557" y="-23833"/>
                <a:chExt cx="7681663" cy="1838859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1012770" y="-23832"/>
                  <a:ext cx="7410450" cy="1834349"/>
                  <a:chOff x="1012770" y="-23832"/>
                  <a:chExt cx="7410450" cy="1834349"/>
                </a:xfrm>
                <a:solidFill>
                  <a:schemeClr val="tx2"/>
                </a:solidFill>
              </p:grpSpPr>
              <p:sp>
                <p:nvSpPr>
                  <p:cNvPr id="37" name="Snip and Round Single Corner Rectangle 36"/>
                  <p:cNvSpPr/>
                  <p:nvPr/>
                </p:nvSpPr>
                <p:spPr>
                  <a:xfrm>
                    <a:off x="1012770" y="-18283"/>
                    <a:ext cx="5505450" cy="1828800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8" name="Flowchart: Extract 37"/>
                  <p:cNvSpPr/>
                  <p:nvPr/>
                </p:nvSpPr>
                <p:spPr>
                  <a:xfrm>
                    <a:off x="4613221" y="-23832"/>
                    <a:ext cx="3809999" cy="1828799"/>
                  </a:xfrm>
                  <a:prstGeom prst="flowChartExtract">
                    <a:avLst/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741557" y="-23833"/>
                  <a:ext cx="6824093" cy="1838859"/>
                  <a:chOff x="1337820" y="-23833"/>
                  <a:chExt cx="6824093" cy="1838859"/>
                </a:xfrm>
                <a:solidFill>
                  <a:schemeClr val="bg1"/>
                </a:solidFill>
              </p:grpSpPr>
              <p:sp>
                <p:nvSpPr>
                  <p:cNvPr id="34" name="Snip and Round Single Corner Rectangle 33"/>
                  <p:cNvSpPr/>
                  <p:nvPr/>
                </p:nvSpPr>
                <p:spPr>
                  <a:xfrm>
                    <a:off x="1337820" y="-13773"/>
                    <a:ext cx="4928506" cy="1828799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5" name="Flowchart: Extract 34"/>
                  <p:cNvSpPr/>
                  <p:nvPr/>
                </p:nvSpPr>
                <p:spPr>
                  <a:xfrm>
                    <a:off x="4351913" y="-23833"/>
                    <a:ext cx="3810000" cy="1828800"/>
                  </a:xfrm>
                  <a:prstGeom prst="flowChartExtract">
                    <a:avLst/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sp>
              <p:nvSpPr>
                <p:cNvPr id="30" name="Flowchart: Extract 29"/>
                <p:cNvSpPr/>
                <p:nvPr/>
              </p:nvSpPr>
              <p:spPr>
                <a:xfrm>
                  <a:off x="3127453" y="-19323"/>
                  <a:ext cx="3580629" cy="1828800"/>
                </a:xfrm>
                <a:prstGeom prst="flowChartExtract">
                  <a:avLst/>
                </a:prstGeom>
                <a:solidFill>
                  <a:srgbClr val="FFC00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sp>
            <p:nvSpPr>
              <p:cNvPr id="27" name="Rectangle 26"/>
              <p:cNvSpPr/>
              <p:nvPr/>
            </p:nvSpPr>
            <p:spPr>
              <a:xfrm>
                <a:off x="0" y="-17585"/>
                <a:ext cx="4927598" cy="18288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132" name="Rectangle 3"/>
          <p:cNvSpPr txBox="1"/>
          <p:nvPr/>
        </p:nvSpPr>
        <p:spPr>
          <a:xfrm>
            <a:off x="97412" y="790510"/>
            <a:ext cx="668188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>
                <a:solidFill>
                  <a:srgbClr val="F2F2F2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b="1" dirty="0">
                <a:solidFill>
                  <a:schemeClr val="bg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Constructive Alignment</a:t>
            </a:r>
          </a:p>
        </p:txBody>
      </p:sp>
      <p:sp>
        <p:nvSpPr>
          <p:cNvPr id="157" name="Rectangle 21"/>
          <p:cNvSpPr/>
          <p:nvPr/>
        </p:nvSpPr>
        <p:spPr>
          <a:xfrm>
            <a:off x="407674" y="2023859"/>
            <a:ext cx="5785406" cy="3537304"/>
          </a:xfrm>
          <a:prstGeom prst="rect">
            <a:avLst/>
          </a:prstGeom>
          <a:solidFill>
            <a:srgbClr val="FFFFFF">
              <a:alpha val="24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158" name="Rectangle 41"/>
          <p:cNvSpPr txBox="1"/>
          <p:nvPr/>
        </p:nvSpPr>
        <p:spPr>
          <a:xfrm>
            <a:off x="882686" y="2797064"/>
            <a:ext cx="5045608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600">
                <a:solidFill>
                  <a:srgbClr val="F2F2F2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กระบวนการออกแบบการเรียนการสอน</a:t>
            </a:r>
            <a:endParaRPr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>
              <a:defRPr sz="3600">
                <a:solidFill>
                  <a:srgbClr val="F2F2F2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และการประเมินผล</a:t>
            </a:r>
            <a:r>
              <a:rPr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</a:t>
            </a:r>
            <a:r>
              <a:rPr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เพื่อพัฒนา</a:t>
            </a:r>
            <a:r>
              <a:rPr lang="th-TH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ผู้เรียน</a:t>
            </a:r>
          </a:p>
          <a:p>
            <a:pPr>
              <a:defRPr sz="3600">
                <a:solidFill>
                  <a:srgbClr val="F2F2F2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ไป</a:t>
            </a:r>
            <a:r>
              <a:rPr lang="th-TH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สู่ผลลัพธ์การเรียนรู้ที่</a:t>
            </a:r>
            <a:r>
              <a:rPr dirty="0" err="1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คาดหวัง</a:t>
            </a:r>
            <a:r>
              <a:rPr lang="th-TH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ไว้</a:t>
            </a:r>
            <a:endParaRPr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3" t="14360" r="28264" b="9765"/>
          <a:stretch/>
        </p:blipFill>
        <p:spPr>
          <a:xfrm>
            <a:off x="6193080" y="1632427"/>
            <a:ext cx="4989437" cy="48576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roup 4"/>
          <p:cNvGrpSpPr/>
          <p:nvPr/>
        </p:nvGrpSpPr>
        <p:grpSpPr>
          <a:xfrm>
            <a:off x="407671" y="480527"/>
            <a:ext cx="713641" cy="720019"/>
            <a:chOff x="-2" y="-2"/>
            <a:chExt cx="713640" cy="720017"/>
          </a:xfrm>
        </p:grpSpPr>
        <p:sp>
          <p:nvSpPr>
            <p:cNvPr id="359" name="Rectangle 5"/>
            <p:cNvSpPr/>
            <p:nvPr/>
          </p:nvSpPr>
          <p:spPr>
            <a:xfrm rot="2700000">
              <a:off x="158313" y="159312"/>
              <a:ext cx="401389" cy="401389"/>
            </a:xfrm>
            <a:prstGeom prst="rect">
              <a:avLst/>
            </a:prstGeom>
            <a:solidFill>
              <a:srgbClr val="FFFFFF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62" name="Group 6"/>
            <p:cNvGrpSpPr/>
            <p:nvPr/>
          </p:nvGrpSpPr>
          <p:grpSpPr>
            <a:xfrm>
              <a:off x="240883" y="-3"/>
              <a:ext cx="236381" cy="135339"/>
              <a:chOff x="0" y="-1"/>
              <a:chExt cx="236380" cy="135337"/>
            </a:xfrm>
          </p:grpSpPr>
          <p:sp>
            <p:nvSpPr>
              <p:cNvPr id="360" name="Rectangle 16"/>
              <p:cNvSpPr/>
              <p:nvPr/>
            </p:nvSpPr>
            <p:spPr>
              <a:xfrm rot="2700000">
                <a:off x="85226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1" name="Rectangle 17"/>
              <p:cNvSpPr/>
              <p:nvPr/>
            </p:nvSpPr>
            <p:spPr>
              <a:xfrm rot="8100000">
                <a:off x="-15993" y="55630"/>
                <a:ext cx="167323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65" name="Group 7"/>
            <p:cNvGrpSpPr/>
            <p:nvPr/>
          </p:nvGrpSpPr>
          <p:grpSpPr>
            <a:xfrm>
              <a:off x="578300" y="245540"/>
              <a:ext cx="135338" cy="236380"/>
              <a:chOff x="0" y="0"/>
              <a:chExt cx="135337" cy="236379"/>
            </a:xfrm>
          </p:grpSpPr>
          <p:sp>
            <p:nvSpPr>
              <p:cNvPr id="363" name="Rectangle 14"/>
              <p:cNvSpPr/>
              <p:nvPr/>
            </p:nvSpPr>
            <p:spPr>
              <a:xfrm rot="8100000">
                <a:off x="-15817" y="156496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4" name="Rectangle 15"/>
              <p:cNvSpPr/>
              <p:nvPr/>
            </p:nvSpPr>
            <p:spPr>
              <a:xfrm rot="13500000">
                <a:off x="-15993" y="55630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68" name="Group 8"/>
            <p:cNvGrpSpPr/>
            <p:nvPr/>
          </p:nvGrpSpPr>
          <p:grpSpPr>
            <a:xfrm>
              <a:off x="238634" y="584677"/>
              <a:ext cx="236379" cy="135339"/>
              <a:chOff x="0" y="0"/>
              <a:chExt cx="236378" cy="135337"/>
            </a:xfrm>
          </p:grpSpPr>
          <p:sp>
            <p:nvSpPr>
              <p:cNvPr id="366" name="Rectangle 12"/>
              <p:cNvSpPr/>
              <p:nvPr/>
            </p:nvSpPr>
            <p:spPr>
              <a:xfrm rot="13500000">
                <a:off x="-15818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7" name="Rectangle 13"/>
              <p:cNvSpPr/>
              <p:nvPr/>
            </p:nvSpPr>
            <p:spPr>
              <a:xfrm rot="18900000">
                <a:off x="85048" y="55630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71" name="Group 9"/>
            <p:cNvGrpSpPr/>
            <p:nvPr/>
          </p:nvGrpSpPr>
          <p:grpSpPr>
            <a:xfrm>
              <a:off x="-3" y="242248"/>
              <a:ext cx="135339" cy="236380"/>
              <a:chOff x="-1" y="-1"/>
              <a:chExt cx="135337" cy="236379"/>
            </a:xfrm>
          </p:grpSpPr>
          <p:sp>
            <p:nvSpPr>
              <p:cNvPr id="369" name="Rectangle 10"/>
              <p:cNvSpPr/>
              <p:nvPr/>
            </p:nvSpPr>
            <p:spPr>
              <a:xfrm rot="18900000">
                <a:off x="-15819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70" name="Rectangle 11"/>
              <p:cNvSpPr/>
              <p:nvPr/>
            </p:nvSpPr>
            <p:spPr>
              <a:xfrm rot="2700000">
                <a:off x="-15993" y="156672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73" name="Rectangle 1"/>
          <p:cNvSpPr txBox="1"/>
          <p:nvPr/>
        </p:nvSpPr>
        <p:spPr>
          <a:xfrm>
            <a:off x="4009678" y="5947042"/>
            <a:ext cx="3587254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000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Lecture </a:t>
            </a:r>
            <a:r>
              <a:rPr dirty="0">
                <a:latin typeface="DB Helvethaica X 45 Li" panose="02000506090000020004" pitchFamily="2" charset="-34"/>
                <a:ea typeface="DB Helvethaica X 65 Med"/>
                <a:cs typeface="DB Helvethaica X 45 Li" panose="02000506090000020004" pitchFamily="2" charset="-34"/>
                <a:sym typeface="DB Helvethaica X 65 Med"/>
              </a:rPr>
              <a:t>(</a:t>
            </a:r>
            <a:r>
              <a:rPr dirty="0" err="1">
                <a:latin typeface="DB Helvethaica X 45 Li" panose="02000506090000020004" pitchFamily="2" charset="-34"/>
                <a:ea typeface="DB Helvethaica X 65 Med"/>
                <a:cs typeface="DB Helvethaica X 45 Li" panose="02000506090000020004" pitchFamily="2" charset="-34"/>
                <a:sym typeface="DB Helvethaica X 65 Med"/>
              </a:rPr>
              <a:t>การบรรยาย</a:t>
            </a:r>
            <a:r>
              <a:rPr dirty="0">
                <a:latin typeface="DB Helvethaica X 45 Li" panose="02000506090000020004" pitchFamily="2" charset="-34"/>
                <a:ea typeface="DB Helvethaica X 65 Med"/>
                <a:cs typeface="DB Helvethaica X 45 Li" panose="02000506090000020004" pitchFamily="2" charset="-34"/>
                <a:sym typeface="DB Helvethaica X 65 Med"/>
              </a:rPr>
              <a:t>)</a:t>
            </a:r>
          </a:p>
        </p:txBody>
      </p:sp>
      <p:pic>
        <p:nvPicPr>
          <p:cNvPr id="37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84" y="1425440"/>
            <a:ext cx="6722705" cy="4478227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174E7723-A547-412C-AF24-B35FDEA4B067}"/>
              </a:ext>
            </a:extLst>
          </p:cNvPr>
          <p:cNvSpPr txBox="1"/>
          <p:nvPr/>
        </p:nvSpPr>
        <p:spPr>
          <a:xfrm>
            <a:off x="933917" y="369553"/>
            <a:ext cx="5036700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ctr">
              <a:defRPr sz="5400" b="1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Learn</a:t>
            </a:r>
            <a:r>
              <a:rPr lang="en-US"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i</a:t>
            </a:r>
            <a:r>
              <a:rPr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ng Activity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roup 4"/>
          <p:cNvGrpSpPr/>
          <p:nvPr/>
        </p:nvGrpSpPr>
        <p:grpSpPr>
          <a:xfrm>
            <a:off x="407671" y="480527"/>
            <a:ext cx="713641" cy="720019"/>
            <a:chOff x="-2" y="-2"/>
            <a:chExt cx="713640" cy="720017"/>
          </a:xfrm>
        </p:grpSpPr>
        <p:sp>
          <p:nvSpPr>
            <p:cNvPr id="380" name="Rectangle 5"/>
            <p:cNvSpPr/>
            <p:nvPr/>
          </p:nvSpPr>
          <p:spPr>
            <a:xfrm rot="2700000">
              <a:off x="158313" y="159312"/>
              <a:ext cx="401389" cy="401389"/>
            </a:xfrm>
            <a:prstGeom prst="rect">
              <a:avLst/>
            </a:prstGeom>
            <a:solidFill>
              <a:srgbClr val="FFFFFF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83" name="Group 6"/>
            <p:cNvGrpSpPr/>
            <p:nvPr/>
          </p:nvGrpSpPr>
          <p:grpSpPr>
            <a:xfrm>
              <a:off x="240883" y="-3"/>
              <a:ext cx="236381" cy="135339"/>
              <a:chOff x="0" y="-1"/>
              <a:chExt cx="236380" cy="135337"/>
            </a:xfrm>
          </p:grpSpPr>
          <p:sp>
            <p:nvSpPr>
              <p:cNvPr id="381" name="Rectangle 16"/>
              <p:cNvSpPr/>
              <p:nvPr/>
            </p:nvSpPr>
            <p:spPr>
              <a:xfrm rot="2700000">
                <a:off x="85226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2" name="Rectangle 17"/>
              <p:cNvSpPr/>
              <p:nvPr/>
            </p:nvSpPr>
            <p:spPr>
              <a:xfrm rot="8100000">
                <a:off x="-15993" y="55630"/>
                <a:ext cx="167323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6" name="Group 7"/>
            <p:cNvGrpSpPr/>
            <p:nvPr/>
          </p:nvGrpSpPr>
          <p:grpSpPr>
            <a:xfrm>
              <a:off x="578300" y="245540"/>
              <a:ext cx="135338" cy="236380"/>
              <a:chOff x="0" y="0"/>
              <a:chExt cx="135337" cy="236379"/>
            </a:xfrm>
          </p:grpSpPr>
          <p:sp>
            <p:nvSpPr>
              <p:cNvPr id="384" name="Rectangle 14"/>
              <p:cNvSpPr/>
              <p:nvPr/>
            </p:nvSpPr>
            <p:spPr>
              <a:xfrm rot="8100000">
                <a:off x="-15817" y="156496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5" name="Rectangle 15"/>
              <p:cNvSpPr/>
              <p:nvPr/>
            </p:nvSpPr>
            <p:spPr>
              <a:xfrm rot="13500000">
                <a:off x="-15993" y="55630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89" name="Group 8"/>
            <p:cNvGrpSpPr/>
            <p:nvPr/>
          </p:nvGrpSpPr>
          <p:grpSpPr>
            <a:xfrm>
              <a:off x="238634" y="584677"/>
              <a:ext cx="236379" cy="135339"/>
              <a:chOff x="0" y="0"/>
              <a:chExt cx="236378" cy="135337"/>
            </a:xfrm>
          </p:grpSpPr>
          <p:sp>
            <p:nvSpPr>
              <p:cNvPr id="387" name="Rectangle 12"/>
              <p:cNvSpPr/>
              <p:nvPr/>
            </p:nvSpPr>
            <p:spPr>
              <a:xfrm rot="13500000">
                <a:off x="-15818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Rectangle 13"/>
              <p:cNvSpPr/>
              <p:nvPr/>
            </p:nvSpPr>
            <p:spPr>
              <a:xfrm rot="18900000">
                <a:off x="85048" y="55630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92" name="Group 9"/>
            <p:cNvGrpSpPr/>
            <p:nvPr/>
          </p:nvGrpSpPr>
          <p:grpSpPr>
            <a:xfrm>
              <a:off x="-3" y="242248"/>
              <a:ext cx="135339" cy="236380"/>
              <a:chOff x="-1" y="-1"/>
              <a:chExt cx="135337" cy="236379"/>
            </a:xfrm>
          </p:grpSpPr>
          <p:sp>
            <p:nvSpPr>
              <p:cNvPr id="390" name="Rectangle 10"/>
              <p:cNvSpPr/>
              <p:nvPr/>
            </p:nvSpPr>
            <p:spPr>
              <a:xfrm rot="18900000">
                <a:off x="-15819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Rectangle 11"/>
              <p:cNvSpPr/>
              <p:nvPr/>
            </p:nvSpPr>
            <p:spPr>
              <a:xfrm rot="2700000">
                <a:off x="-15993" y="156672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394" name="Rectangle 1"/>
          <p:cNvSpPr txBox="1"/>
          <p:nvPr/>
        </p:nvSpPr>
        <p:spPr>
          <a:xfrm>
            <a:off x="3739103" y="5885298"/>
            <a:ext cx="4713787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Large/Small Group Discussion</a:t>
            </a:r>
          </a:p>
        </p:txBody>
      </p:sp>
      <p:pic>
        <p:nvPicPr>
          <p:cNvPr id="395" name="Picture 19" descr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270" y="1425440"/>
            <a:ext cx="7771611" cy="437359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Rectangle 2"/>
          <p:cNvSpPr txBox="1"/>
          <p:nvPr/>
        </p:nvSpPr>
        <p:spPr>
          <a:xfrm>
            <a:off x="933917" y="369553"/>
            <a:ext cx="5036700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Learn</a:t>
            </a:r>
            <a:r>
              <a:rPr lang="en-US"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i</a:t>
            </a:r>
            <a:r>
              <a:rPr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ng Activity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84" y="1419670"/>
            <a:ext cx="6595434" cy="43934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 4"/>
          <p:cNvGrpSpPr/>
          <p:nvPr/>
        </p:nvGrpSpPr>
        <p:grpSpPr>
          <a:xfrm>
            <a:off x="407671" y="480527"/>
            <a:ext cx="713641" cy="720019"/>
            <a:chOff x="-2" y="-2"/>
            <a:chExt cx="713640" cy="720017"/>
          </a:xfrm>
        </p:grpSpPr>
        <p:sp>
          <p:nvSpPr>
            <p:cNvPr id="402" name="Rectangle 5"/>
            <p:cNvSpPr/>
            <p:nvPr/>
          </p:nvSpPr>
          <p:spPr>
            <a:xfrm rot="2700000">
              <a:off x="158313" y="159312"/>
              <a:ext cx="401389" cy="401389"/>
            </a:xfrm>
            <a:prstGeom prst="rect">
              <a:avLst/>
            </a:prstGeom>
            <a:solidFill>
              <a:srgbClr val="FFFFFF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05" name="Group 6"/>
            <p:cNvGrpSpPr/>
            <p:nvPr/>
          </p:nvGrpSpPr>
          <p:grpSpPr>
            <a:xfrm>
              <a:off x="240883" y="-3"/>
              <a:ext cx="236381" cy="135339"/>
              <a:chOff x="0" y="-1"/>
              <a:chExt cx="236380" cy="135337"/>
            </a:xfrm>
          </p:grpSpPr>
          <p:sp>
            <p:nvSpPr>
              <p:cNvPr id="403" name="Rectangle 16"/>
              <p:cNvSpPr/>
              <p:nvPr/>
            </p:nvSpPr>
            <p:spPr>
              <a:xfrm rot="2700000">
                <a:off x="85226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4" name="Rectangle 17"/>
              <p:cNvSpPr/>
              <p:nvPr/>
            </p:nvSpPr>
            <p:spPr>
              <a:xfrm rot="8100000">
                <a:off x="-15993" y="55630"/>
                <a:ext cx="167323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08" name="Group 7"/>
            <p:cNvGrpSpPr/>
            <p:nvPr/>
          </p:nvGrpSpPr>
          <p:grpSpPr>
            <a:xfrm>
              <a:off x="578300" y="245540"/>
              <a:ext cx="135338" cy="236380"/>
              <a:chOff x="0" y="0"/>
              <a:chExt cx="135337" cy="236379"/>
            </a:xfrm>
          </p:grpSpPr>
          <p:sp>
            <p:nvSpPr>
              <p:cNvPr id="406" name="Rectangle 14"/>
              <p:cNvSpPr/>
              <p:nvPr/>
            </p:nvSpPr>
            <p:spPr>
              <a:xfrm rot="8100000">
                <a:off x="-15817" y="156496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07" name="Rectangle 15"/>
              <p:cNvSpPr/>
              <p:nvPr/>
            </p:nvSpPr>
            <p:spPr>
              <a:xfrm rot="13500000">
                <a:off x="-15993" y="55630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11" name="Group 8"/>
            <p:cNvGrpSpPr/>
            <p:nvPr/>
          </p:nvGrpSpPr>
          <p:grpSpPr>
            <a:xfrm>
              <a:off x="238634" y="584677"/>
              <a:ext cx="236379" cy="135339"/>
              <a:chOff x="0" y="0"/>
              <a:chExt cx="236378" cy="135337"/>
            </a:xfrm>
          </p:grpSpPr>
          <p:sp>
            <p:nvSpPr>
              <p:cNvPr id="409" name="Rectangle 12"/>
              <p:cNvSpPr/>
              <p:nvPr/>
            </p:nvSpPr>
            <p:spPr>
              <a:xfrm rot="13500000">
                <a:off x="-15818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0" name="Rectangle 13"/>
              <p:cNvSpPr/>
              <p:nvPr/>
            </p:nvSpPr>
            <p:spPr>
              <a:xfrm rot="18900000">
                <a:off x="85048" y="55630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14" name="Group 9"/>
            <p:cNvGrpSpPr/>
            <p:nvPr/>
          </p:nvGrpSpPr>
          <p:grpSpPr>
            <a:xfrm>
              <a:off x="-3" y="242248"/>
              <a:ext cx="135339" cy="236380"/>
              <a:chOff x="-1" y="-1"/>
              <a:chExt cx="135337" cy="236379"/>
            </a:xfrm>
          </p:grpSpPr>
          <p:sp>
            <p:nvSpPr>
              <p:cNvPr id="412" name="Rectangle 10"/>
              <p:cNvSpPr/>
              <p:nvPr/>
            </p:nvSpPr>
            <p:spPr>
              <a:xfrm rot="18900000">
                <a:off x="-15819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3" name="Rectangle 11"/>
              <p:cNvSpPr/>
              <p:nvPr/>
            </p:nvSpPr>
            <p:spPr>
              <a:xfrm rot="2700000">
                <a:off x="-15993" y="156672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416" name="Rectangle 1"/>
          <p:cNvSpPr txBox="1"/>
          <p:nvPr/>
        </p:nvSpPr>
        <p:spPr>
          <a:xfrm>
            <a:off x="4214540" y="5912206"/>
            <a:ext cx="3173301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Field trip / Excursion</a:t>
            </a:r>
          </a:p>
        </p:txBody>
      </p:sp>
      <p:sp>
        <p:nvSpPr>
          <p:cNvPr id="19" name="Rectangle 2"/>
          <p:cNvSpPr txBox="1"/>
          <p:nvPr/>
        </p:nvSpPr>
        <p:spPr>
          <a:xfrm>
            <a:off x="933917" y="369553"/>
            <a:ext cx="5036700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Learn</a:t>
            </a:r>
            <a:r>
              <a:rPr lang="en-US"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i</a:t>
            </a:r>
            <a:r>
              <a:rPr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ng Activity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 1"/>
          <p:cNvSpPr txBox="1"/>
          <p:nvPr/>
        </p:nvSpPr>
        <p:spPr>
          <a:xfrm>
            <a:off x="1237214" y="5947042"/>
            <a:ext cx="9127961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FreesiaUPC" panose="020B0604020202020204" pitchFamily="34" charset="-34"/>
                <a:cs typeface="FreesiaUPC" panose="020B0604020202020204" pitchFamily="34" charset="-34"/>
              </a:rPr>
              <a:t>Structured/</a:t>
            </a: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Traditional</a:t>
            </a:r>
            <a:r>
              <a:rPr dirty="0">
                <a:latin typeface="FreesiaUPC" panose="020B0604020202020204" pitchFamily="34" charset="-34"/>
                <a:cs typeface="FreesiaUPC" panose="020B0604020202020204" pitchFamily="34" charset="-34"/>
              </a:rPr>
              <a:t>/Cookbook Laboratory/Practice</a:t>
            </a:r>
          </a:p>
        </p:txBody>
      </p:sp>
      <p:pic>
        <p:nvPicPr>
          <p:cNvPr id="423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83" y="1425440"/>
            <a:ext cx="6595431" cy="43934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7" name="Group 4"/>
          <p:cNvGrpSpPr/>
          <p:nvPr/>
        </p:nvGrpSpPr>
        <p:grpSpPr>
          <a:xfrm>
            <a:off x="407671" y="480527"/>
            <a:ext cx="713641" cy="720019"/>
            <a:chOff x="-2" y="-2"/>
            <a:chExt cx="713640" cy="720017"/>
          </a:xfrm>
        </p:grpSpPr>
        <p:sp>
          <p:nvSpPr>
            <p:cNvPr id="424" name="Rectangle 5"/>
            <p:cNvSpPr/>
            <p:nvPr/>
          </p:nvSpPr>
          <p:spPr>
            <a:xfrm rot="2700000">
              <a:off x="158313" y="159312"/>
              <a:ext cx="401389" cy="401389"/>
            </a:xfrm>
            <a:prstGeom prst="rect">
              <a:avLst/>
            </a:prstGeom>
            <a:solidFill>
              <a:srgbClr val="FFFFFF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427" name="Group 6"/>
            <p:cNvGrpSpPr/>
            <p:nvPr/>
          </p:nvGrpSpPr>
          <p:grpSpPr>
            <a:xfrm>
              <a:off x="240883" y="-3"/>
              <a:ext cx="236381" cy="135339"/>
              <a:chOff x="0" y="-1"/>
              <a:chExt cx="236380" cy="135337"/>
            </a:xfrm>
          </p:grpSpPr>
          <p:sp>
            <p:nvSpPr>
              <p:cNvPr id="425" name="Rectangle 16"/>
              <p:cNvSpPr/>
              <p:nvPr/>
            </p:nvSpPr>
            <p:spPr>
              <a:xfrm rot="2700000">
                <a:off x="85226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6" name="Rectangle 17"/>
              <p:cNvSpPr/>
              <p:nvPr/>
            </p:nvSpPr>
            <p:spPr>
              <a:xfrm rot="8100000">
                <a:off x="-15993" y="55630"/>
                <a:ext cx="167323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30" name="Group 7"/>
            <p:cNvGrpSpPr/>
            <p:nvPr/>
          </p:nvGrpSpPr>
          <p:grpSpPr>
            <a:xfrm>
              <a:off x="578300" y="245540"/>
              <a:ext cx="135338" cy="236380"/>
              <a:chOff x="0" y="0"/>
              <a:chExt cx="135337" cy="236379"/>
            </a:xfrm>
          </p:grpSpPr>
          <p:sp>
            <p:nvSpPr>
              <p:cNvPr id="428" name="Rectangle 14"/>
              <p:cNvSpPr/>
              <p:nvPr/>
            </p:nvSpPr>
            <p:spPr>
              <a:xfrm rot="8100000">
                <a:off x="-15817" y="156496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29" name="Rectangle 15"/>
              <p:cNvSpPr/>
              <p:nvPr/>
            </p:nvSpPr>
            <p:spPr>
              <a:xfrm rot="13500000">
                <a:off x="-15993" y="55630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33" name="Group 8"/>
            <p:cNvGrpSpPr/>
            <p:nvPr/>
          </p:nvGrpSpPr>
          <p:grpSpPr>
            <a:xfrm>
              <a:off x="238634" y="584677"/>
              <a:ext cx="236379" cy="135339"/>
              <a:chOff x="0" y="0"/>
              <a:chExt cx="236378" cy="135337"/>
            </a:xfrm>
          </p:grpSpPr>
          <p:sp>
            <p:nvSpPr>
              <p:cNvPr id="431" name="Rectangle 12"/>
              <p:cNvSpPr/>
              <p:nvPr/>
            </p:nvSpPr>
            <p:spPr>
              <a:xfrm rot="13500000">
                <a:off x="-15818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2" name="Rectangle 13"/>
              <p:cNvSpPr/>
              <p:nvPr/>
            </p:nvSpPr>
            <p:spPr>
              <a:xfrm rot="18900000">
                <a:off x="85048" y="55630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436" name="Group 9"/>
            <p:cNvGrpSpPr/>
            <p:nvPr/>
          </p:nvGrpSpPr>
          <p:grpSpPr>
            <a:xfrm>
              <a:off x="-3" y="242248"/>
              <a:ext cx="135339" cy="236380"/>
              <a:chOff x="-1" y="-1"/>
              <a:chExt cx="135337" cy="236379"/>
            </a:xfrm>
          </p:grpSpPr>
          <p:sp>
            <p:nvSpPr>
              <p:cNvPr id="434" name="Rectangle 10"/>
              <p:cNvSpPr/>
              <p:nvPr/>
            </p:nvSpPr>
            <p:spPr>
              <a:xfrm rot="18900000">
                <a:off x="-15819" y="55454"/>
                <a:ext cx="166971" cy="24427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35" name="Rectangle 11"/>
              <p:cNvSpPr/>
              <p:nvPr/>
            </p:nvSpPr>
            <p:spPr>
              <a:xfrm rot="2700000">
                <a:off x="-15993" y="156672"/>
                <a:ext cx="167322" cy="240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9" name="Rectangle 2"/>
          <p:cNvSpPr txBox="1"/>
          <p:nvPr/>
        </p:nvSpPr>
        <p:spPr>
          <a:xfrm>
            <a:off x="933917" y="369553"/>
            <a:ext cx="5036700" cy="7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5400" b="1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Learn</a:t>
            </a:r>
            <a:r>
              <a:rPr lang="en-US"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i</a:t>
            </a:r>
            <a:r>
              <a:rPr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ng Activity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625642" y="1523991"/>
            <a:ext cx="10861794" cy="4789719"/>
          </a:xfrm>
          <a:prstGeom prst="rect">
            <a:avLst/>
          </a:prstGeom>
          <a:solidFill>
            <a:srgbClr val="FFFFFF">
              <a:alpha val="16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50800" dist="50800" dir="5400000" rotWithShape="0">
                    <a:srgbClr val="000000"/>
                  </a:outerShdw>
                </a:effectLst>
              </a:defRPr>
            </a:pPr>
            <a:endParaRPr/>
          </a:p>
        </p:txBody>
      </p:sp>
      <p:sp>
        <p:nvSpPr>
          <p:cNvPr id="443" name="Title 1"/>
          <p:cNvSpPr txBox="1">
            <a:spLocks noGrp="1"/>
          </p:cNvSpPr>
          <p:nvPr>
            <p:ph type="title"/>
          </p:nvPr>
        </p:nvSpPr>
        <p:spPr>
          <a:xfrm>
            <a:off x="1520829" y="329068"/>
            <a:ext cx="913939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pPr algn="ctr"/>
            <a:r>
              <a:rPr b="1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TRIANGLE OF EFFECTIVE  LEARNING</a:t>
            </a:r>
          </a:p>
        </p:txBody>
      </p:sp>
      <p:sp>
        <p:nvSpPr>
          <p:cNvPr id="444" name="Rectangle 3"/>
          <p:cNvSpPr txBox="1"/>
          <p:nvPr/>
        </p:nvSpPr>
        <p:spPr>
          <a:xfrm>
            <a:off x="776754" y="1789394"/>
            <a:ext cx="10573036" cy="4462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3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b="1" dirty="0" err="1">
                <a:solidFill>
                  <a:srgbClr val="FFFF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แสดงถึงความเชื่อมโยงระหว่าง</a:t>
            </a:r>
            <a:endParaRPr b="1" dirty="0">
              <a:solidFill>
                <a:srgbClr val="FFFF00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20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endParaRPr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36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32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ผลลัพธ์การเรียนรู้ที่บ่งชี้ให้เห็นว่าหลังจากจบการเรียน</a:t>
            </a:r>
            <a:endParaRPr sz="32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3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000" b="1" dirty="0" err="1">
                <a:solidFill>
                  <a:srgbClr val="FFFF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ผู้เรียนสามารถทำสิ่งใดได้บ้าง</a:t>
            </a:r>
            <a:endParaRPr sz="4000" b="1" dirty="0">
              <a:solidFill>
                <a:srgbClr val="FFFF00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3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+</a:t>
            </a:r>
          </a:p>
          <a:p>
            <a:pPr algn="ctr">
              <a:defRPr sz="36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32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มีกระบวนการ</a:t>
            </a:r>
            <a:r>
              <a:rPr sz="4000" b="1" dirty="0" err="1">
                <a:solidFill>
                  <a:srgbClr val="FFFF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วัดและประเมินผลอย่างไร</a:t>
            </a:r>
            <a:endParaRPr sz="4000" b="1" dirty="0">
              <a:solidFill>
                <a:srgbClr val="FFFF00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3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+</a:t>
            </a:r>
          </a:p>
          <a:p>
            <a:pPr algn="ctr">
              <a:defRPr sz="36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และจะ</a:t>
            </a:r>
            <a:r>
              <a:rPr sz="4000" b="1" dirty="0">
                <a:solidFill>
                  <a:srgbClr val="FFFF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ใช้กระบวนการสอนรูปแบบใด</a:t>
            </a:r>
            <a:r>
              <a:rPr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มาเป็นเครื่องมือช่วยในการเรียนการสอน</a:t>
            </a:r>
            <a:endParaRPr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445" name="Half Frame 7"/>
          <p:cNvSpPr/>
          <p:nvPr/>
        </p:nvSpPr>
        <p:spPr>
          <a:xfrm>
            <a:off x="432993" y="1348085"/>
            <a:ext cx="1098788" cy="1109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0774" y="826"/>
                </a:lnTo>
                <a:lnTo>
                  <a:pt x="1054" y="826"/>
                </a:lnTo>
                <a:lnTo>
                  <a:pt x="1054" y="205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446" name="Half Frame 11"/>
          <p:cNvSpPr/>
          <p:nvPr/>
        </p:nvSpPr>
        <p:spPr>
          <a:xfrm rot="5400000">
            <a:off x="10575823" y="1342610"/>
            <a:ext cx="1098788" cy="110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0774" y="826"/>
                </a:lnTo>
                <a:lnTo>
                  <a:pt x="1054" y="826"/>
                </a:lnTo>
                <a:lnTo>
                  <a:pt x="1054" y="205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447" name="Half Frame 12"/>
          <p:cNvSpPr/>
          <p:nvPr/>
        </p:nvSpPr>
        <p:spPr>
          <a:xfrm flipV="1">
            <a:off x="432993" y="5413288"/>
            <a:ext cx="1098788" cy="1109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0774" y="826"/>
                </a:lnTo>
                <a:lnTo>
                  <a:pt x="1054" y="826"/>
                </a:lnTo>
                <a:lnTo>
                  <a:pt x="1054" y="205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448" name="Half Frame 13"/>
          <p:cNvSpPr/>
          <p:nvPr/>
        </p:nvSpPr>
        <p:spPr>
          <a:xfrm rot="16200000" flipV="1">
            <a:off x="10575824" y="5413289"/>
            <a:ext cx="1098788" cy="1109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0774" y="826"/>
                </a:lnTo>
                <a:lnTo>
                  <a:pt x="1054" y="826"/>
                </a:lnTo>
                <a:lnTo>
                  <a:pt x="1054" y="205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roup 2"/>
          <p:cNvGrpSpPr/>
          <p:nvPr/>
        </p:nvGrpSpPr>
        <p:grpSpPr>
          <a:xfrm>
            <a:off x="801407" y="825415"/>
            <a:ext cx="2790752" cy="2760202"/>
            <a:chOff x="0" y="0"/>
            <a:chExt cx="2790750" cy="2760200"/>
          </a:xfrm>
        </p:grpSpPr>
        <p:sp>
          <p:nvSpPr>
            <p:cNvPr id="462" name="Rectangle 17"/>
            <p:cNvSpPr/>
            <p:nvPr/>
          </p:nvSpPr>
          <p:spPr>
            <a:xfrm rot="5400000">
              <a:off x="133381" y="107292"/>
              <a:ext cx="2552341" cy="2552340"/>
            </a:xfrm>
            <a:prstGeom prst="rect">
              <a:avLst/>
            </a:prstGeom>
            <a:solidFill>
              <a:srgbClr val="FFFFFF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Half Frame 30"/>
            <p:cNvSpPr/>
            <p:nvPr/>
          </p:nvSpPr>
          <p:spPr>
            <a:xfrm>
              <a:off x="-1" y="-1"/>
              <a:ext cx="874994" cy="81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66" y="834"/>
                  </a:lnTo>
                  <a:lnTo>
                    <a:pt x="985" y="834"/>
                  </a:lnTo>
                  <a:lnTo>
                    <a:pt x="985" y="2061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4" name="Half Frame 31"/>
            <p:cNvSpPr/>
            <p:nvPr/>
          </p:nvSpPr>
          <p:spPr>
            <a:xfrm rot="5400000">
              <a:off x="1908301" y="-64417"/>
              <a:ext cx="817967" cy="946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879" y="721"/>
                  </a:lnTo>
                  <a:lnTo>
                    <a:pt x="1054" y="721"/>
                  </a:lnTo>
                  <a:lnTo>
                    <a:pt x="1054" y="2054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5" name="Half Frame 32"/>
            <p:cNvSpPr/>
            <p:nvPr/>
          </p:nvSpPr>
          <p:spPr>
            <a:xfrm rot="10800000" flipH="1">
              <a:off x="-1" y="1935152"/>
              <a:ext cx="874994" cy="825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66" y="834"/>
                  </a:lnTo>
                  <a:lnTo>
                    <a:pt x="994" y="834"/>
                  </a:lnTo>
                  <a:lnTo>
                    <a:pt x="994" y="2060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66" name="Half Frame 33"/>
            <p:cNvSpPr/>
            <p:nvPr/>
          </p:nvSpPr>
          <p:spPr>
            <a:xfrm rot="5400000" flipH="1">
              <a:off x="1910203" y="1868768"/>
              <a:ext cx="814164" cy="946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883" y="717"/>
                  </a:lnTo>
                  <a:lnTo>
                    <a:pt x="1054" y="717"/>
                  </a:lnTo>
                  <a:lnTo>
                    <a:pt x="1054" y="2054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468" name="Title 1"/>
          <p:cNvSpPr txBox="1">
            <a:spLocks noGrp="1"/>
          </p:cNvSpPr>
          <p:nvPr>
            <p:ph type="title"/>
          </p:nvPr>
        </p:nvSpPr>
        <p:spPr>
          <a:xfrm>
            <a:off x="1119565" y="263189"/>
            <a:ext cx="2367566" cy="435517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TRIANGLE </a:t>
            </a:r>
            <a:r>
              <a:rPr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OF </a:t>
            </a:r>
            <a:br>
              <a:rPr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</a:br>
            <a:r>
              <a:rPr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EFFECTIVE </a:t>
            </a:r>
            <a:br>
              <a:rPr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</a:br>
            <a:r>
              <a:rPr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LEARNING</a:t>
            </a:r>
            <a:br>
              <a:rPr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</a:br>
            <a:endParaRPr dirty="0">
              <a:solidFill>
                <a:srgbClr val="FFFFFF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35" name="Isosceles Triangle 2"/>
          <p:cNvSpPr/>
          <p:nvPr/>
        </p:nvSpPr>
        <p:spPr>
          <a:xfrm>
            <a:off x="2645226" y="0"/>
            <a:ext cx="8631711" cy="6557917"/>
          </a:xfrm>
          <a:prstGeom prst="triangle">
            <a:avLst/>
          </a:prstGeom>
          <a:solidFill>
            <a:srgbClr val="FFFFFF"/>
          </a:solidFill>
          <a:ln w="12700" cap="flat">
            <a:solidFill>
              <a:srgbClr val="42719B"/>
            </a:solidFill>
            <a:prstDash val="solid"/>
            <a:miter lim="8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Isosceles Triangle 3"/>
          <p:cNvSpPr/>
          <p:nvPr/>
        </p:nvSpPr>
        <p:spPr>
          <a:xfrm rot="10800000">
            <a:off x="4823316" y="3278956"/>
            <a:ext cx="4275530" cy="3248321"/>
          </a:xfrm>
          <a:prstGeom prst="triangl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45718" tIns="45718" rIns="45718" bIns="45718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TextBox 4"/>
          <p:cNvSpPr txBox="1"/>
          <p:nvPr/>
        </p:nvSpPr>
        <p:spPr>
          <a:xfrm>
            <a:off x="2938858" y="6157803"/>
            <a:ext cx="821696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2000">
                <a:solidFill>
                  <a:srgbClr val="222A35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ACTIVITY</a:t>
            </a:r>
          </a:p>
        </p:txBody>
      </p:sp>
      <p:sp>
        <p:nvSpPr>
          <p:cNvPr id="38" name="TextBox 5"/>
          <p:cNvSpPr txBox="1"/>
          <p:nvPr/>
        </p:nvSpPr>
        <p:spPr>
          <a:xfrm>
            <a:off x="9949728" y="6182821"/>
            <a:ext cx="1220843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2000">
                <a:solidFill>
                  <a:srgbClr val="222A35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ASSESSMENT</a:t>
            </a:r>
          </a:p>
        </p:txBody>
      </p:sp>
      <p:sp>
        <p:nvSpPr>
          <p:cNvPr id="39" name="TextBox 10"/>
          <p:cNvSpPr txBox="1"/>
          <p:nvPr/>
        </p:nvSpPr>
        <p:spPr>
          <a:xfrm>
            <a:off x="6817933" y="263189"/>
            <a:ext cx="315147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2000">
                <a:solidFill>
                  <a:srgbClr val="222A35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LO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roup 25"/>
          <p:cNvGrpSpPr/>
          <p:nvPr/>
        </p:nvGrpSpPr>
        <p:grpSpPr>
          <a:xfrm>
            <a:off x="655633" y="880967"/>
            <a:ext cx="2790752" cy="2760202"/>
            <a:chOff x="0" y="0"/>
            <a:chExt cx="2790750" cy="2760200"/>
          </a:xfrm>
        </p:grpSpPr>
        <p:sp>
          <p:nvSpPr>
            <p:cNvPr id="471" name="Rectangle 26"/>
            <p:cNvSpPr/>
            <p:nvPr/>
          </p:nvSpPr>
          <p:spPr>
            <a:xfrm rot="5400000">
              <a:off x="133381" y="107292"/>
              <a:ext cx="2552341" cy="2552340"/>
            </a:xfrm>
            <a:prstGeom prst="rect">
              <a:avLst/>
            </a:prstGeom>
            <a:solidFill>
              <a:srgbClr val="FFFFFF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Half Frame 27"/>
            <p:cNvSpPr/>
            <p:nvPr/>
          </p:nvSpPr>
          <p:spPr>
            <a:xfrm>
              <a:off x="-1" y="-1"/>
              <a:ext cx="874994" cy="81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66" y="834"/>
                  </a:lnTo>
                  <a:lnTo>
                    <a:pt x="985" y="834"/>
                  </a:lnTo>
                  <a:lnTo>
                    <a:pt x="985" y="2061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3" name="Half Frame 28"/>
            <p:cNvSpPr/>
            <p:nvPr/>
          </p:nvSpPr>
          <p:spPr>
            <a:xfrm rot="5400000">
              <a:off x="1908301" y="-64417"/>
              <a:ext cx="817967" cy="946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879" y="721"/>
                  </a:lnTo>
                  <a:lnTo>
                    <a:pt x="1054" y="721"/>
                  </a:lnTo>
                  <a:lnTo>
                    <a:pt x="1054" y="2054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4" name="Half Frame 29"/>
            <p:cNvSpPr/>
            <p:nvPr/>
          </p:nvSpPr>
          <p:spPr>
            <a:xfrm rot="10800000" flipH="1">
              <a:off x="-1" y="1935152"/>
              <a:ext cx="874994" cy="825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66" y="834"/>
                  </a:lnTo>
                  <a:lnTo>
                    <a:pt x="994" y="834"/>
                  </a:lnTo>
                  <a:lnTo>
                    <a:pt x="994" y="2060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5" name="Half Frame 30"/>
            <p:cNvSpPr/>
            <p:nvPr/>
          </p:nvSpPr>
          <p:spPr>
            <a:xfrm rot="5400000" flipH="1">
              <a:off x="1910203" y="1868768"/>
              <a:ext cx="814164" cy="946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883" y="717"/>
                  </a:lnTo>
                  <a:lnTo>
                    <a:pt x="1054" y="717"/>
                  </a:lnTo>
                  <a:lnTo>
                    <a:pt x="1054" y="2054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477" name="Title 1"/>
          <p:cNvSpPr txBox="1">
            <a:spLocks noGrp="1"/>
          </p:cNvSpPr>
          <p:nvPr>
            <p:ph type="title"/>
          </p:nvPr>
        </p:nvSpPr>
        <p:spPr>
          <a:xfrm>
            <a:off x="1315669" y="1328737"/>
            <a:ext cx="2367566" cy="23124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Learning</a:t>
            </a:r>
            <a:b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</a:br>
            <a:r>
              <a:rPr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Outcomes</a:t>
            </a:r>
            <a:br>
              <a:rPr dirty="0">
                <a:solidFill>
                  <a:srgbClr val="FFFFFF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</a:br>
            <a:endParaRPr dirty="0">
              <a:solidFill>
                <a:srgbClr val="FFFFFF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grpSp>
        <p:nvGrpSpPr>
          <p:cNvPr id="481" name="Group 1"/>
          <p:cNvGrpSpPr/>
          <p:nvPr/>
        </p:nvGrpSpPr>
        <p:grpSpPr>
          <a:xfrm>
            <a:off x="3775083" y="422107"/>
            <a:ext cx="7958949" cy="6046791"/>
            <a:chOff x="615626" y="0"/>
            <a:chExt cx="7958948" cy="6046790"/>
          </a:xfrm>
        </p:grpSpPr>
        <p:sp>
          <p:nvSpPr>
            <p:cNvPr id="478" name="Isosceles Triangle 4"/>
            <p:cNvSpPr/>
            <p:nvPr/>
          </p:nvSpPr>
          <p:spPr>
            <a:xfrm>
              <a:off x="615626" y="0"/>
              <a:ext cx="7958948" cy="6046790"/>
            </a:xfrm>
            <a:prstGeom prst="triangle">
              <a:avLst/>
            </a:prstGeom>
            <a:solidFill>
              <a:srgbClr val="FFFFFF"/>
            </a:solidFill>
            <a:ln w="9525" cap="flat">
              <a:solidFill>
                <a:srgbClr val="9DC3E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479" name="TextBox 7"/>
            <p:cNvSpPr txBox="1"/>
            <p:nvPr/>
          </p:nvSpPr>
          <p:spPr>
            <a:xfrm>
              <a:off x="4315214" y="704080"/>
              <a:ext cx="449799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200">
                  <a:solidFill>
                    <a:schemeClr val="accent4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lvl1pPr>
            </a:lstStyle>
            <a:p>
              <a:r>
                <a:rPr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LO</a:t>
              </a:r>
            </a:p>
          </p:txBody>
        </p:sp>
        <p:sp>
          <p:nvSpPr>
            <p:cNvPr id="480" name="Rectangle 8"/>
            <p:cNvSpPr txBox="1"/>
            <p:nvPr/>
          </p:nvSpPr>
          <p:spPr>
            <a:xfrm>
              <a:off x="2515546" y="1992931"/>
              <a:ext cx="4159107" cy="4031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222A35"/>
                  </a:solidFill>
                  <a:latin typeface="DB Helvethaica X 55 Regular"/>
                  <a:ea typeface="DB Helvethaica X 55 Regular"/>
                  <a:cs typeface="DB Helvethaica X 55 Regular"/>
                  <a:sym typeface="DB Helvethaica X 55 Regular"/>
                </a:defRPr>
              </a:pPr>
              <a:r>
                <a:rPr lang="th-TH" sz="32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1. สามารถอธิบาย</a:t>
              </a:r>
            </a:p>
            <a:p>
              <a:pPr algn="ctr">
                <a:defRPr>
                  <a:solidFill>
                    <a:srgbClr val="222A35"/>
                  </a:solidFill>
                  <a:latin typeface="DB Helvethaica X 55 Regular"/>
                  <a:ea typeface="DB Helvethaica X 55 Regular"/>
                  <a:cs typeface="DB Helvethaica X 55 Regular"/>
                  <a:sym typeface="DB Helvethaica X 55 Regular"/>
                </a:defRPr>
              </a:pPr>
              <a:r>
                <a:rPr lang="th-TH" sz="32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พัฒนาการของเทคโนโลยีการถ่ายภาพ</a:t>
              </a:r>
            </a:p>
            <a:p>
              <a:pPr algn="ctr">
                <a:defRPr>
                  <a:solidFill>
                    <a:srgbClr val="222A35"/>
                  </a:solidFill>
                  <a:latin typeface="DB Helvethaica X 55 Regular"/>
                  <a:ea typeface="DB Helvethaica X 55 Regular"/>
                  <a:cs typeface="DB Helvethaica X 55 Regular"/>
                  <a:sym typeface="DB Helvethaica X 55 Regular"/>
                </a:defRPr>
              </a:pPr>
              <a:r>
                <a:rPr lang="th-TH" sz="32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ตั้งแต่อดีตถึงปัจจุบัน</a:t>
              </a:r>
            </a:p>
            <a:p>
              <a:pPr algn="ctr">
                <a:defRPr>
                  <a:solidFill>
                    <a:srgbClr val="222A35"/>
                  </a:solidFill>
                  <a:latin typeface="DB Helvethaica X 55 Regular"/>
                  <a:ea typeface="DB Helvethaica X 55 Regular"/>
                  <a:cs typeface="DB Helvethaica X 55 Regular"/>
                  <a:sym typeface="DB Helvethaica X 55 Regular"/>
                </a:defRPr>
              </a:pPr>
              <a:endPara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 algn="ctr">
                <a:defRPr>
                  <a:solidFill>
                    <a:srgbClr val="222A35"/>
                  </a:solidFill>
                  <a:latin typeface="DB Helvethaica X 55 Regular"/>
                  <a:ea typeface="DB Helvethaica X 55 Regular"/>
                  <a:cs typeface="DB Helvethaica X 55 Regular"/>
                  <a:sym typeface="DB Helvethaica X 55 Regular"/>
                </a:defRPr>
              </a:pPr>
              <a:r>
                <a:rPr lang="th-TH" sz="32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2. สามารถถ่ายภาพตามองค์ประกอบศิลป์ และเลือกใช้เทคโนโลยีได้อย่างสร้างสรรค์</a:t>
              </a:r>
            </a:p>
          </p:txBody>
        </p:sp>
      </p:grp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Isosceles Triangle 4"/>
          <p:cNvSpPr/>
          <p:nvPr/>
        </p:nvSpPr>
        <p:spPr>
          <a:xfrm>
            <a:off x="4038120" y="422109"/>
            <a:ext cx="7958947" cy="6046783"/>
          </a:xfrm>
          <a:prstGeom prst="triangle">
            <a:avLst/>
          </a:prstGeom>
          <a:solidFill>
            <a:srgbClr val="FFFFFF"/>
          </a:solidFill>
          <a:ln>
            <a:solidFill>
              <a:srgbClr val="9DC3E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90" name="Group 23"/>
          <p:cNvGrpSpPr/>
          <p:nvPr/>
        </p:nvGrpSpPr>
        <p:grpSpPr>
          <a:xfrm>
            <a:off x="801407" y="825415"/>
            <a:ext cx="2790752" cy="2760202"/>
            <a:chOff x="0" y="0"/>
            <a:chExt cx="2790750" cy="2760200"/>
          </a:xfrm>
        </p:grpSpPr>
        <p:sp>
          <p:nvSpPr>
            <p:cNvPr id="485" name="Rectangle 24"/>
            <p:cNvSpPr/>
            <p:nvPr/>
          </p:nvSpPr>
          <p:spPr>
            <a:xfrm rot="5400000">
              <a:off x="133381" y="107292"/>
              <a:ext cx="2552341" cy="2552340"/>
            </a:xfrm>
            <a:prstGeom prst="rect">
              <a:avLst/>
            </a:prstGeom>
            <a:solidFill>
              <a:srgbClr val="FFFFFF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Half Frame 25"/>
            <p:cNvSpPr/>
            <p:nvPr/>
          </p:nvSpPr>
          <p:spPr>
            <a:xfrm>
              <a:off x="-1" y="-1"/>
              <a:ext cx="874994" cy="81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66" y="834"/>
                  </a:lnTo>
                  <a:lnTo>
                    <a:pt x="985" y="834"/>
                  </a:lnTo>
                  <a:lnTo>
                    <a:pt x="985" y="2061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7" name="Half Frame 26"/>
            <p:cNvSpPr/>
            <p:nvPr/>
          </p:nvSpPr>
          <p:spPr>
            <a:xfrm rot="5400000">
              <a:off x="1908301" y="-64417"/>
              <a:ext cx="817967" cy="946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879" y="721"/>
                  </a:lnTo>
                  <a:lnTo>
                    <a:pt x="1054" y="721"/>
                  </a:lnTo>
                  <a:lnTo>
                    <a:pt x="1054" y="2054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8" name="Half Frame 27"/>
            <p:cNvSpPr/>
            <p:nvPr/>
          </p:nvSpPr>
          <p:spPr>
            <a:xfrm rot="10800000" flipH="1">
              <a:off x="-1" y="1935152"/>
              <a:ext cx="874994" cy="825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66" y="834"/>
                  </a:lnTo>
                  <a:lnTo>
                    <a:pt x="994" y="834"/>
                  </a:lnTo>
                  <a:lnTo>
                    <a:pt x="994" y="2060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9" name="Half Frame 28"/>
            <p:cNvSpPr/>
            <p:nvPr/>
          </p:nvSpPr>
          <p:spPr>
            <a:xfrm rot="5400000" flipH="1">
              <a:off x="1910203" y="1868768"/>
              <a:ext cx="814164" cy="946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883" y="717"/>
                  </a:lnTo>
                  <a:lnTo>
                    <a:pt x="1054" y="717"/>
                  </a:lnTo>
                  <a:lnTo>
                    <a:pt x="1054" y="2054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491" name="Rectangle 8"/>
          <p:cNvSpPr txBox="1"/>
          <p:nvPr/>
        </p:nvSpPr>
        <p:spPr>
          <a:xfrm>
            <a:off x="4863677" y="2837127"/>
            <a:ext cx="6434580" cy="304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1. อภิปรายเรื่อง </a:t>
            </a: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พัฒนาการของเทคโนโลยีภาพถ่าย</a:t>
            </a: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endParaRPr lang="th-TH" sz="32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2. ภาพถ่ายตามองค์ประกอบศิลป์</a:t>
            </a: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endParaRPr lang="th-TH" sz="32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3. จัดนิทรรศการภาพถ่าย</a:t>
            </a:r>
          </a:p>
        </p:txBody>
      </p:sp>
      <p:sp>
        <p:nvSpPr>
          <p:cNvPr id="492" name="TextBox 15"/>
          <p:cNvSpPr txBox="1"/>
          <p:nvPr/>
        </p:nvSpPr>
        <p:spPr>
          <a:xfrm>
            <a:off x="9806002" y="5918038"/>
            <a:ext cx="18941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ASSESSMENT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1210286" y="1717844"/>
            <a:ext cx="2552339" cy="10427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2F2F2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Assessment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roup 22"/>
          <p:cNvGrpSpPr/>
          <p:nvPr/>
        </p:nvGrpSpPr>
        <p:grpSpPr>
          <a:xfrm>
            <a:off x="801407" y="825415"/>
            <a:ext cx="2790752" cy="2760202"/>
            <a:chOff x="0" y="0"/>
            <a:chExt cx="2790750" cy="2760200"/>
          </a:xfrm>
        </p:grpSpPr>
        <p:sp>
          <p:nvSpPr>
            <p:cNvPr id="496" name="Rectangle 23"/>
            <p:cNvSpPr/>
            <p:nvPr/>
          </p:nvSpPr>
          <p:spPr>
            <a:xfrm rot="5400000">
              <a:off x="133381" y="107292"/>
              <a:ext cx="2552341" cy="2552340"/>
            </a:xfrm>
            <a:prstGeom prst="rect">
              <a:avLst/>
            </a:prstGeom>
            <a:solidFill>
              <a:srgbClr val="FFFFFF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Half Frame 24"/>
            <p:cNvSpPr/>
            <p:nvPr/>
          </p:nvSpPr>
          <p:spPr>
            <a:xfrm>
              <a:off x="-1" y="-1"/>
              <a:ext cx="874994" cy="8180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66" y="834"/>
                  </a:lnTo>
                  <a:lnTo>
                    <a:pt x="985" y="834"/>
                  </a:lnTo>
                  <a:lnTo>
                    <a:pt x="985" y="20615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8" name="Half Frame 25"/>
            <p:cNvSpPr/>
            <p:nvPr/>
          </p:nvSpPr>
          <p:spPr>
            <a:xfrm rot="5400000">
              <a:off x="1908301" y="-64417"/>
              <a:ext cx="817967" cy="946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879" y="721"/>
                  </a:lnTo>
                  <a:lnTo>
                    <a:pt x="1054" y="721"/>
                  </a:lnTo>
                  <a:lnTo>
                    <a:pt x="1054" y="2054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9" name="Half Frame 26"/>
            <p:cNvSpPr/>
            <p:nvPr/>
          </p:nvSpPr>
          <p:spPr>
            <a:xfrm rot="10800000" flipH="1">
              <a:off x="-1" y="1935152"/>
              <a:ext cx="874994" cy="825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766" y="834"/>
                  </a:lnTo>
                  <a:lnTo>
                    <a:pt x="994" y="834"/>
                  </a:lnTo>
                  <a:lnTo>
                    <a:pt x="994" y="2060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00" name="Half Frame 27"/>
            <p:cNvSpPr/>
            <p:nvPr/>
          </p:nvSpPr>
          <p:spPr>
            <a:xfrm rot="5400000" flipH="1">
              <a:off x="1910203" y="1868768"/>
              <a:ext cx="814164" cy="946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0883" y="717"/>
                  </a:lnTo>
                  <a:lnTo>
                    <a:pt x="1054" y="717"/>
                  </a:lnTo>
                  <a:lnTo>
                    <a:pt x="1054" y="2054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502" name="Title 1"/>
          <p:cNvSpPr txBox="1">
            <a:spLocks noGrp="1"/>
          </p:cNvSpPr>
          <p:nvPr>
            <p:ph type="title"/>
          </p:nvPr>
        </p:nvSpPr>
        <p:spPr>
          <a:xfrm>
            <a:off x="1461441" y="1052662"/>
            <a:ext cx="2367567" cy="23124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2F2F2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Activity</a:t>
            </a:r>
          </a:p>
        </p:txBody>
      </p:sp>
      <p:sp>
        <p:nvSpPr>
          <p:cNvPr id="503" name="Isosceles Triangle 3"/>
          <p:cNvSpPr/>
          <p:nvPr/>
        </p:nvSpPr>
        <p:spPr>
          <a:xfrm>
            <a:off x="3908490" y="422109"/>
            <a:ext cx="7958947" cy="6046783"/>
          </a:xfrm>
          <a:prstGeom prst="triangle">
            <a:avLst/>
          </a:prstGeom>
          <a:solidFill>
            <a:srgbClr val="FFFFFF"/>
          </a:solidFill>
          <a:ln>
            <a:solidFill>
              <a:srgbClr val="9DC3E6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4" name="Rectangle 9"/>
          <p:cNvSpPr txBox="1"/>
          <p:nvPr/>
        </p:nvSpPr>
        <p:spPr>
          <a:xfrm>
            <a:off x="4456195" y="2900267"/>
            <a:ext cx="6877289" cy="304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1. </a:t>
            </a:r>
            <a:r>
              <a:rPr lang="th-TH" sz="3200" dirty="0">
                <a:latin typeface="DB Helvethaica X 45 Li" panose="02000506090000020004" pitchFamily="2" charset="-34"/>
                <a:ea typeface="DB Helvethaica X 65 Med"/>
                <a:cs typeface="DB Helvethaica X 45 Li" panose="02000506090000020004" pitchFamily="2" charset="-34"/>
                <a:sym typeface="DB Helvethaica X 65 Med"/>
              </a:rPr>
              <a:t>การบรรยาย</a:t>
            </a:r>
            <a:r>
              <a: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พัฒนาการ</a:t>
            </a: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ของเทคโนโลยีการถ่ายภาพ</a:t>
            </a: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endParaRPr lang="th-TH" sz="32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2. </a:t>
            </a:r>
            <a:r>
              <a:rPr lang="en-US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Group Discussion </a:t>
            </a:r>
            <a:endParaRPr lang="th-TH" sz="32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endParaRPr lang="en-US" sz="32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>
              <a:defRPr sz="2000">
                <a:solidFill>
                  <a:srgbClr val="222A35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lang="en-US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3. </a:t>
            </a:r>
            <a:r>
              <a:rPr lang="th-TH" sz="32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ถ่ายภาพนอกสถานที่</a:t>
            </a:r>
          </a:p>
        </p:txBody>
      </p:sp>
      <p:sp>
        <p:nvSpPr>
          <p:cNvPr id="505" name="TextBox 12"/>
          <p:cNvSpPr txBox="1"/>
          <p:nvPr/>
        </p:nvSpPr>
        <p:spPr>
          <a:xfrm>
            <a:off x="4291914" y="5915686"/>
            <a:ext cx="125610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2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ACTIVITY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37674" cy="1455821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644478" y="5402179"/>
            <a:ext cx="637674" cy="1455821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11" name="Group 1"/>
          <p:cNvGrpSpPr/>
          <p:nvPr/>
        </p:nvGrpSpPr>
        <p:grpSpPr>
          <a:xfrm>
            <a:off x="3935744" y="3356605"/>
            <a:ext cx="4275530" cy="3248321"/>
            <a:chOff x="2845752" y="3278954"/>
            <a:chExt cx="4275529" cy="3248320"/>
          </a:xfrm>
        </p:grpSpPr>
        <p:sp>
          <p:nvSpPr>
            <p:cNvPr id="12" name="Isosceles Triangle 5"/>
            <p:cNvSpPr/>
            <p:nvPr/>
          </p:nvSpPr>
          <p:spPr>
            <a:xfrm rot="10800000">
              <a:off x="2845752" y="3278954"/>
              <a:ext cx="4275529" cy="3248320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200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3898136" y="3670569"/>
              <a:ext cx="2274015" cy="156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r>
                <a:rPr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NAME: </a:t>
              </a:r>
              <a:r>
                <a:rPr sz="2400"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ชื่อ-สกุล</a:t>
              </a:r>
              <a:endParaRPr sz="2400"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 algn="ctr">
                <a:defRPr sz="2000"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r>
                <a:rPr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CLASS NAME: GEN441</a:t>
              </a:r>
            </a:p>
            <a:p>
              <a:pPr algn="ctr">
                <a:defRPr sz="2000"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r>
                <a:rPr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Culture and Excursion</a:t>
              </a:r>
            </a:p>
            <a:p>
              <a:pPr algn="ctr">
                <a:defRPr sz="2000"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r>
                <a:rPr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(Backpack)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35751" y="133350"/>
            <a:ext cx="4275530" cy="3248321"/>
            <a:chOff x="9263381" y="-1649547"/>
            <a:chExt cx="4275530" cy="3248321"/>
          </a:xfrm>
        </p:grpSpPr>
        <p:sp>
          <p:nvSpPr>
            <p:cNvPr id="15" name="Isosceles Triangle 11"/>
            <p:cNvSpPr/>
            <p:nvPr/>
          </p:nvSpPr>
          <p:spPr>
            <a:xfrm>
              <a:off x="9263381" y="-1649547"/>
              <a:ext cx="4275530" cy="3248321"/>
            </a:xfrm>
            <a:prstGeom prst="triangl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5C243"/>
                  </a:solidFill>
                </a:defRPr>
              </a:pPr>
              <a:endParaRPr sz="2000" b="1"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16" name="Rectangle 6"/>
            <p:cNvSpPr txBox="1"/>
            <p:nvPr/>
          </p:nvSpPr>
          <p:spPr>
            <a:xfrm>
              <a:off x="9974132" y="-414904"/>
              <a:ext cx="2898995" cy="19389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222A35"/>
                  </a:solidFill>
                  <a:latin typeface="DB Helvethaica X 55 Regular"/>
                  <a:ea typeface="DB Helvethaica X 55 Regular"/>
                  <a:cs typeface="DB Helvethaica X 55 Regular"/>
                  <a:sym typeface="DB Helvethaica X 55 Regular"/>
                </a:defRPr>
              </a:pPr>
              <a:r>
                <a:rPr sz="20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1. </a:t>
              </a:r>
              <a:r>
                <a:rPr lang="th-TH" sz="20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สามารถอธิบาย</a:t>
              </a:r>
            </a:p>
            <a:p>
              <a:pPr algn="ctr">
                <a:defRPr>
                  <a:solidFill>
                    <a:srgbClr val="222A35"/>
                  </a:solidFill>
                  <a:latin typeface="DB Helvethaica X 55 Regular"/>
                  <a:ea typeface="DB Helvethaica X 55 Regular"/>
                  <a:cs typeface="DB Helvethaica X 55 Regular"/>
                  <a:sym typeface="DB Helvethaica X 55 Regular"/>
                </a:defRPr>
              </a:pPr>
              <a:r>
                <a:rPr lang="th-TH" sz="20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พัฒนาการของเทคโนโลยี</a:t>
              </a:r>
            </a:p>
            <a:p>
              <a:pPr algn="ctr">
                <a:defRPr>
                  <a:solidFill>
                    <a:srgbClr val="222A35"/>
                  </a:solidFill>
                  <a:latin typeface="DB Helvethaica X 55 Regular"/>
                  <a:ea typeface="DB Helvethaica X 55 Regular"/>
                  <a:cs typeface="DB Helvethaica X 55 Regular"/>
                  <a:sym typeface="DB Helvethaica X 55 Regular"/>
                </a:defRPr>
              </a:pPr>
              <a:r>
                <a:rPr lang="th-TH" sz="20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การถ่ายภาพตั้งแต่อดีตถึงปัจจุบัน</a:t>
              </a:r>
              <a:endParaRPr sz="2000"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 algn="ctr">
                <a:defRPr>
                  <a:solidFill>
                    <a:srgbClr val="222A35"/>
                  </a:solidFill>
                  <a:latin typeface="DB Helvethaica X 55 Regular"/>
                  <a:ea typeface="DB Helvethaica X 55 Regular"/>
                  <a:cs typeface="DB Helvethaica X 55 Regular"/>
                  <a:sym typeface="DB Helvethaica X 55 Regular"/>
                </a:defRPr>
              </a:pPr>
              <a:r>
                <a:rPr sz="20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2. </a:t>
              </a:r>
              <a:r>
                <a:rPr lang="th-TH" sz="20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สามารถถ่ายภาพตามองค์ประกอบศิลป์ และเลือกใช้เทคโนโลยีได้อย่างสร้างสรรค์</a:t>
              </a:r>
              <a:endParaRPr sz="2000"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17" name="TextBox 4"/>
            <p:cNvSpPr txBox="1"/>
            <p:nvPr/>
          </p:nvSpPr>
          <p:spPr>
            <a:xfrm>
              <a:off x="11277704" y="-1212267"/>
              <a:ext cx="360031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lvl1pPr>
            </a:lstStyle>
            <a:p>
              <a:r>
                <a:rPr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LO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56829" y="3356605"/>
            <a:ext cx="4275530" cy="3297945"/>
            <a:chOff x="11307262" y="1887437"/>
            <a:chExt cx="4275530" cy="3297945"/>
          </a:xfrm>
        </p:grpSpPr>
        <p:sp>
          <p:nvSpPr>
            <p:cNvPr id="19" name="Isosceles Triangle 11"/>
            <p:cNvSpPr/>
            <p:nvPr/>
          </p:nvSpPr>
          <p:spPr>
            <a:xfrm>
              <a:off x="11307262" y="1887437"/>
              <a:ext cx="4275530" cy="3248321"/>
            </a:xfrm>
            <a:prstGeom prst="triangl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5C243"/>
                  </a:solidFill>
                </a:defRPr>
              </a:pPr>
              <a:endParaRPr sz="2000" b="1"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384235" y="2879214"/>
              <a:ext cx="4087189" cy="2306168"/>
              <a:chOff x="11384235" y="2879214"/>
              <a:chExt cx="4087189" cy="2306168"/>
            </a:xfrm>
          </p:grpSpPr>
          <p:sp>
            <p:nvSpPr>
              <p:cNvPr id="21" name="Rectangle 11"/>
              <p:cNvSpPr txBox="1"/>
              <p:nvPr/>
            </p:nvSpPr>
            <p:spPr>
              <a:xfrm>
                <a:off x="11384235" y="2879214"/>
                <a:ext cx="4087189" cy="19389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/>
              <a:p>
                <a:pPr algn="ctr">
                  <a:defRPr sz="2000">
                    <a:solidFill>
                      <a:srgbClr val="222A35"/>
                    </a:solidFill>
                    <a:latin typeface="DB Helvethaica X 65 Med"/>
                    <a:ea typeface="DB Helvethaica X 65 Med"/>
                    <a:cs typeface="DB Helvethaica X 65 Med"/>
                    <a:sym typeface="DB Helvethaica X 65 Med"/>
                  </a:defRPr>
                </a:pPr>
                <a:r>
                  <a:rPr sz="2400" dirty="0">
                    <a:latin typeface="DB Helvethaica X 45 Li" panose="02000506090000020004" pitchFamily="2" charset="-34"/>
                    <a:cs typeface="DB Helvethaica X 45 Li" panose="02000506090000020004" pitchFamily="2" charset="-34"/>
                  </a:rPr>
                  <a:t>1. </a:t>
                </a:r>
                <a:r>
                  <a:rPr lang="th-TH" sz="2400" dirty="0">
                    <a:latin typeface="DB Helvethaica X 45 Li" panose="02000506090000020004" pitchFamily="2" charset="-34"/>
                    <a:cs typeface="DB Helvethaica X 45 Li" panose="02000506090000020004" pitchFamily="2" charset="-34"/>
                  </a:rPr>
                  <a:t>อภิปรายเรื่อง </a:t>
                </a:r>
              </a:p>
              <a:p>
                <a:pPr algn="ctr">
                  <a:defRPr sz="2000">
                    <a:solidFill>
                      <a:srgbClr val="222A35"/>
                    </a:solidFill>
                    <a:latin typeface="DB Helvethaica X 65 Med"/>
                    <a:ea typeface="DB Helvethaica X 65 Med"/>
                    <a:cs typeface="DB Helvethaica X 65 Med"/>
                    <a:sym typeface="DB Helvethaica X 65 Med"/>
                  </a:defRPr>
                </a:pPr>
                <a:r>
                  <a:rPr lang="th-TH" sz="2400" dirty="0">
                    <a:latin typeface="DB Helvethaica X 45 Li" panose="02000506090000020004" pitchFamily="2" charset="-34"/>
                    <a:cs typeface="DB Helvethaica X 45 Li" panose="02000506090000020004" pitchFamily="2" charset="-34"/>
                  </a:rPr>
                  <a:t>พัฒนาการ</a:t>
                </a:r>
              </a:p>
              <a:p>
                <a:pPr algn="ctr">
                  <a:defRPr sz="2000">
                    <a:solidFill>
                      <a:srgbClr val="222A35"/>
                    </a:solidFill>
                    <a:latin typeface="DB Helvethaica X 65 Med"/>
                    <a:ea typeface="DB Helvethaica X 65 Med"/>
                    <a:cs typeface="DB Helvethaica X 65 Med"/>
                    <a:sym typeface="DB Helvethaica X 65 Med"/>
                  </a:defRPr>
                </a:pPr>
                <a:r>
                  <a:rPr lang="th-TH" sz="2400" dirty="0">
                    <a:latin typeface="DB Helvethaica X 45 Li" panose="02000506090000020004" pitchFamily="2" charset="-34"/>
                    <a:cs typeface="DB Helvethaica X 45 Li" panose="02000506090000020004" pitchFamily="2" charset="-34"/>
                  </a:rPr>
                  <a:t>ของเทคโนโลยีภาพถ่าย</a:t>
                </a:r>
              </a:p>
              <a:p>
                <a:pPr algn="ctr">
                  <a:defRPr sz="2000">
                    <a:solidFill>
                      <a:srgbClr val="222A35"/>
                    </a:solidFill>
                    <a:latin typeface="DB Helvethaica X 65 Med"/>
                    <a:ea typeface="DB Helvethaica X 65 Med"/>
                    <a:cs typeface="DB Helvethaica X 65 Med"/>
                    <a:sym typeface="DB Helvethaica X 65 Med"/>
                  </a:defRPr>
                </a:pPr>
                <a:r>
                  <a:rPr sz="2400" dirty="0">
                    <a:latin typeface="DB Helvethaica X 45 Li" panose="02000506090000020004" pitchFamily="2" charset="-34"/>
                    <a:cs typeface="DB Helvethaica X 45 Li" panose="02000506090000020004" pitchFamily="2" charset="-34"/>
                  </a:rPr>
                  <a:t>2. </a:t>
                </a:r>
                <a:r>
                  <a:rPr lang="th-TH" sz="2400" dirty="0">
                    <a:latin typeface="DB Helvethaica X 45 Li" panose="02000506090000020004" pitchFamily="2" charset="-34"/>
                    <a:cs typeface="DB Helvethaica X 45 Li" panose="02000506090000020004" pitchFamily="2" charset="-34"/>
                  </a:rPr>
                  <a:t>ภาพถ่ายตามองค์ประกอบศิลป์</a:t>
                </a:r>
              </a:p>
              <a:p>
                <a:pPr algn="ctr">
                  <a:defRPr sz="2000">
                    <a:solidFill>
                      <a:srgbClr val="222A35"/>
                    </a:solidFill>
                    <a:latin typeface="DB Helvethaica X 65 Med"/>
                    <a:ea typeface="DB Helvethaica X 65 Med"/>
                    <a:cs typeface="DB Helvethaica X 65 Med"/>
                    <a:sym typeface="DB Helvethaica X 65 Med"/>
                  </a:defRPr>
                </a:pPr>
                <a:r>
                  <a:rPr sz="2400" dirty="0">
                    <a:latin typeface="DB Helvethaica X 45 Li" panose="02000506090000020004" pitchFamily="2" charset="-34"/>
                    <a:cs typeface="DB Helvethaica X 45 Li" panose="02000506090000020004" pitchFamily="2" charset="-34"/>
                  </a:rPr>
                  <a:t>3. </a:t>
                </a:r>
                <a:r>
                  <a:rPr lang="th-TH" sz="2400" dirty="0">
                    <a:latin typeface="DB Helvethaica X 45 Li" panose="02000506090000020004" pitchFamily="2" charset="-34"/>
                    <a:cs typeface="DB Helvethaica X 45 Li" panose="02000506090000020004" pitchFamily="2" charset="-34"/>
                  </a:rPr>
                  <a:t>จัดนิทรรศการภาพถ่าย</a:t>
                </a:r>
              </a:p>
            </p:txBody>
          </p:sp>
          <p:sp>
            <p:nvSpPr>
              <p:cNvPr id="22" name="TextBox 8"/>
              <p:cNvSpPr txBox="1"/>
              <p:nvPr/>
            </p:nvSpPr>
            <p:spPr>
              <a:xfrm>
                <a:off x="13957183" y="4723721"/>
                <a:ext cx="1446867" cy="4616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8" tIns="45718" rIns="45718" bIns="45718" numCol="1" anchor="t">
                <a:spAutoFit/>
              </a:bodyPr>
              <a:lstStyle>
                <a:lvl1pPr>
                  <a:defRPr sz="2000">
                    <a:solidFill>
                      <a:srgbClr val="222A35"/>
                    </a:solidFill>
                    <a:latin typeface="DB Helvethaica X 75 Bd"/>
                    <a:ea typeface="DB Helvethaica X 75 Bd"/>
                    <a:cs typeface="DB Helvethaica X 75 Bd"/>
                    <a:sym typeface="DB Helvethaica X 75 Bd"/>
                  </a:defRPr>
                </a:lvl1pPr>
              </a:lstStyle>
              <a:p>
                <a:r>
                  <a:rPr sz="2400" dirty="0">
                    <a:latin typeface="DB Helvethaica X 45 Li" panose="02000506090000020004" pitchFamily="2" charset="-34"/>
                    <a:cs typeface="DB Helvethaica X 45 Li" panose="02000506090000020004" pitchFamily="2" charset="-34"/>
                  </a:rPr>
                  <a:t>ASSESSMENT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1791336" y="3356605"/>
            <a:ext cx="4275530" cy="3362179"/>
            <a:chOff x="-196673" y="3910408"/>
            <a:chExt cx="4275530" cy="3362179"/>
          </a:xfrm>
        </p:grpSpPr>
        <p:sp>
          <p:nvSpPr>
            <p:cNvPr id="24" name="Isosceles Triangle 11"/>
            <p:cNvSpPr/>
            <p:nvPr/>
          </p:nvSpPr>
          <p:spPr>
            <a:xfrm>
              <a:off x="-196673" y="3910408"/>
              <a:ext cx="4275530" cy="3248321"/>
            </a:xfrm>
            <a:prstGeom prst="triangl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5C243"/>
                  </a:solidFill>
                </a:defRPr>
              </a:pPr>
              <a:endParaRPr sz="2000" b="1"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25" name="Rectangle 12"/>
            <p:cNvSpPr txBox="1"/>
            <p:nvPr/>
          </p:nvSpPr>
          <p:spPr>
            <a:xfrm>
              <a:off x="536506" y="5472100"/>
              <a:ext cx="2838579" cy="15696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2000">
                  <a:solidFill>
                    <a:srgbClr val="222A35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1. </a:t>
              </a:r>
              <a:r>
                <a:rPr lang="th-TH" sz="2400" dirty="0">
                  <a:latin typeface="DB Helvethaica X 45 Li" panose="02000506090000020004" pitchFamily="2" charset="-34"/>
                  <a:ea typeface="DB Helvethaica X 65 Med"/>
                  <a:cs typeface="DB Helvethaica X 45 Li" panose="02000506090000020004" pitchFamily="2" charset="-34"/>
                  <a:sym typeface="DB Helvethaica X 65 Med"/>
                </a:rPr>
                <a:t>การบรรยาย</a:t>
              </a:r>
              <a:r>
                <a:rPr lang="th-TH"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พัฒนาการ</a:t>
              </a:r>
            </a:p>
            <a:p>
              <a:pPr algn="ctr">
                <a:defRPr sz="2000">
                  <a:solidFill>
                    <a:srgbClr val="222A35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lang="th-TH"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ของเทคโนโลยีการถ่ายภาพ</a:t>
              </a:r>
            </a:p>
            <a:p>
              <a:pPr algn="ctr">
                <a:defRPr sz="2000">
                  <a:solidFill>
                    <a:srgbClr val="222A35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2. </a:t>
              </a:r>
              <a:r>
                <a:rPr lang="en-US"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Group Discussion </a:t>
              </a:r>
              <a:endParaRPr lang="th-TH" sz="2400"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 algn="ctr">
                <a:defRPr sz="2000">
                  <a:solidFill>
                    <a:srgbClr val="222A35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3. </a:t>
              </a:r>
              <a:r>
                <a:rPr lang="th-TH"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ถ่ายภาพนอกสถานที่</a:t>
              </a:r>
              <a:endParaRPr sz="2400"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26" name="TextBox 7"/>
            <p:cNvSpPr txBox="1"/>
            <p:nvPr/>
          </p:nvSpPr>
          <p:spPr>
            <a:xfrm>
              <a:off x="0" y="6810926"/>
              <a:ext cx="965966" cy="461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2000"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lvl1pPr>
            </a:lstStyle>
            <a:p>
              <a:r>
                <a:rPr sz="24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ACTIVITY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6"/>
            <a:ext cx="12196976" cy="68552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15942" y="1280160"/>
            <a:ext cx="4089862" cy="128016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015942" y="3205917"/>
            <a:ext cx="4089862" cy="631767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462" y="4649868"/>
            <a:ext cx="4353098" cy="836864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084" y="1413164"/>
            <a:ext cx="4400355" cy="1182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19590"/>
          <a:stretch/>
        </p:blipFill>
        <p:spPr>
          <a:xfrm>
            <a:off x="6869084" y="2776974"/>
            <a:ext cx="5176058" cy="1191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084" y="4685257"/>
            <a:ext cx="5143153" cy="111246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715617" y="256944"/>
            <a:ext cx="6493529" cy="1493900"/>
            <a:chOff x="-642938" y="293387"/>
            <a:chExt cx="6450190" cy="14939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28231" y="1042825"/>
              <a:ext cx="4679021" cy="0"/>
            </a:xfrm>
            <a:prstGeom prst="line">
              <a:avLst/>
            </a:prstGeom>
            <a:ln w="920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Isosceles Triangle 10"/>
            <p:cNvSpPr/>
            <p:nvPr/>
          </p:nvSpPr>
          <p:spPr>
            <a:xfrm rot="5400000">
              <a:off x="-102870" y="398542"/>
              <a:ext cx="1491615" cy="1285875"/>
            </a:xfrm>
            <a:prstGeom prst="triangl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 rot="5400000">
              <a:off x="-745808" y="396257"/>
              <a:ext cx="1491615" cy="1285875"/>
            </a:xfrm>
            <a:prstGeom prst="triangle">
              <a:avLst/>
            </a:prstGeom>
            <a:solidFill>
              <a:schemeClr val="tx2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8" name="Picture 7" descr="A picture containing cosmetic&#10;&#10;Description automatically generated">
            <a:extLst>
              <a:ext uri="{FF2B5EF4-FFF2-40B4-BE49-F238E27FC236}">
                <a16:creationId xmlns:a16="http://schemas.microsoft.com/office/drawing/2014/main" id="{75C31363-3106-4BB4-A133-A1A368D7B0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595" y="1681543"/>
            <a:ext cx="1168910" cy="11567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745EDB-344A-412C-8167-CDBFA5F7BA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13" y="3625425"/>
            <a:ext cx="1168910" cy="11709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Rectangle 1"/>
          <p:cNvSpPr/>
          <p:nvPr/>
        </p:nvSpPr>
        <p:spPr>
          <a:xfrm>
            <a:off x="-86311" y="753979"/>
            <a:ext cx="12368463" cy="348113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Rectangle 3"/>
          <p:cNvSpPr txBox="1"/>
          <p:nvPr/>
        </p:nvSpPr>
        <p:spPr>
          <a:xfrm>
            <a:off x="3177295" y="4903692"/>
            <a:ext cx="5366088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7200" b="1">
                <a:solidFill>
                  <a:schemeClr val="accent4"/>
                </a:solidFill>
              </a:defRPr>
            </a:lvl1pPr>
          </a:lstStyle>
          <a:p>
            <a:r>
              <a:t>Let’s do it!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roup"/>
          <p:cNvGrpSpPr/>
          <p:nvPr/>
        </p:nvGrpSpPr>
        <p:grpSpPr>
          <a:xfrm>
            <a:off x="4445662" y="2213088"/>
            <a:ext cx="7325397" cy="3385427"/>
            <a:chOff x="121687" y="750988"/>
            <a:chExt cx="7325395" cy="3385426"/>
          </a:xfrm>
        </p:grpSpPr>
        <p:pic>
          <p:nvPicPr>
            <p:cNvPr id="526" name="Screen Shot 2562-01-16 at 00.19.05.png" descr="Screen Shot 2562-01-16 at 00.19.05.png"/>
            <p:cNvPicPr>
              <a:picLocks noChangeAspect="1"/>
            </p:cNvPicPr>
            <p:nvPr/>
          </p:nvPicPr>
          <p:blipFill rotWithShape="1">
            <a:blip r:embed="rId3"/>
            <a:srcRect l="13580" t="15188" r="13217" b="33749"/>
            <a:stretch/>
          </p:blipFill>
          <p:spPr>
            <a:xfrm>
              <a:off x="121687" y="750988"/>
              <a:ext cx="7325395" cy="3385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7" name="Rectangle"/>
            <p:cNvSpPr/>
            <p:nvPr/>
          </p:nvSpPr>
          <p:spPr>
            <a:xfrm>
              <a:off x="1679697" y="2656697"/>
              <a:ext cx="1270001" cy="4147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528" name="85 87 99"/>
            <p:cNvSpPr txBox="1"/>
            <p:nvPr/>
          </p:nvSpPr>
          <p:spPr>
            <a:xfrm>
              <a:off x="1752407" y="2443702"/>
              <a:ext cx="2594662" cy="8463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4900" b="1"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lvl1pPr>
            </a:lstStyle>
            <a:p>
              <a:r>
                <a:rPr lang="th-TH" b="0" dirty="0"/>
                <a:t>94 49 15</a:t>
              </a:r>
              <a:endParaRPr dirty="0">
                <a:latin typeface="FreesiaUPC" panose="020B0604020202020204" pitchFamily="34" charset="-34"/>
                <a:cs typeface="FreesiaUPC" panose="020B0604020202020204" pitchFamily="34" charset="-34"/>
              </a:endParaRPr>
            </a:p>
          </p:txBody>
        </p:sp>
      </p:grpSp>
      <p:sp>
        <p:nvSpPr>
          <p:cNvPr id="530" name="menti.com"/>
          <p:cNvSpPr txBox="1"/>
          <p:nvPr/>
        </p:nvSpPr>
        <p:spPr>
          <a:xfrm>
            <a:off x="554282" y="1620620"/>
            <a:ext cx="2815831" cy="1184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100">
                <a:solidFill>
                  <a:srgbClr val="FFFFFF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FreesiaUPC" panose="020B0604020202020204" pitchFamily="34" charset="-34"/>
                <a:cs typeface="FreesiaUPC" panose="020B0604020202020204" pitchFamily="34" charset="-34"/>
              </a:rPr>
              <a:t>menti.com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27" y="2037693"/>
            <a:ext cx="3210387" cy="321038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-18071" y="-322758"/>
            <a:ext cx="12229949" cy="1567552"/>
            <a:chOff x="-18071" y="-28746"/>
            <a:chExt cx="12229949" cy="1567552"/>
          </a:xfrm>
        </p:grpSpPr>
        <p:sp>
          <p:nvSpPr>
            <p:cNvPr id="14" name="Rounded Rectangle 13"/>
            <p:cNvSpPr/>
            <p:nvPr/>
          </p:nvSpPr>
          <p:spPr>
            <a:xfrm>
              <a:off x="5650264" y="289302"/>
              <a:ext cx="6561614" cy="26728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-18071" y="-28746"/>
              <a:ext cx="7393087" cy="1567552"/>
              <a:chOff x="0" y="-23833"/>
              <a:chExt cx="8442539" cy="183885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60876" y="-23833"/>
                <a:ext cx="7681663" cy="1838859"/>
                <a:chOff x="741557" y="-23833"/>
                <a:chExt cx="7681663" cy="1838859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1012770" y="-23832"/>
                  <a:ext cx="7410450" cy="1834349"/>
                  <a:chOff x="1012770" y="-23832"/>
                  <a:chExt cx="7410450" cy="1834349"/>
                </a:xfrm>
                <a:solidFill>
                  <a:schemeClr val="tx2"/>
                </a:solidFill>
              </p:grpSpPr>
              <p:sp>
                <p:nvSpPr>
                  <p:cNvPr id="23" name="Snip and Round Single Corner Rectangle 22"/>
                  <p:cNvSpPr/>
                  <p:nvPr/>
                </p:nvSpPr>
                <p:spPr>
                  <a:xfrm>
                    <a:off x="1012770" y="-18283"/>
                    <a:ext cx="5505450" cy="1828800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24" name="Flowchart: Extract 23"/>
                  <p:cNvSpPr/>
                  <p:nvPr/>
                </p:nvSpPr>
                <p:spPr>
                  <a:xfrm>
                    <a:off x="4613221" y="-23832"/>
                    <a:ext cx="3809999" cy="1828799"/>
                  </a:xfrm>
                  <a:prstGeom prst="flowChartExtract">
                    <a:avLst/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741557" y="-23833"/>
                  <a:ext cx="6824093" cy="1838859"/>
                  <a:chOff x="1337820" y="-23833"/>
                  <a:chExt cx="6824093" cy="1838859"/>
                </a:xfrm>
                <a:solidFill>
                  <a:schemeClr val="bg1"/>
                </a:solidFill>
              </p:grpSpPr>
              <p:sp>
                <p:nvSpPr>
                  <p:cNvPr id="21" name="Snip and Round Single Corner Rectangle 20"/>
                  <p:cNvSpPr/>
                  <p:nvPr/>
                </p:nvSpPr>
                <p:spPr>
                  <a:xfrm>
                    <a:off x="1337820" y="-13773"/>
                    <a:ext cx="4928506" cy="1828799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22" name="Flowchart: Extract 21"/>
                  <p:cNvSpPr/>
                  <p:nvPr/>
                </p:nvSpPr>
                <p:spPr>
                  <a:xfrm>
                    <a:off x="4351913" y="-23833"/>
                    <a:ext cx="3810000" cy="1828800"/>
                  </a:xfrm>
                  <a:prstGeom prst="flowChartExtract">
                    <a:avLst/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sp>
              <p:nvSpPr>
                <p:cNvPr id="20" name="Flowchart: Extract 19"/>
                <p:cNvSpPr/>
                <p:nvPr/>
              </p:nvSpPr>
              <p:spPr>
                <a:xfrm>
                  <a:off x="3127453" y="-19323"/>
                  <a:ext cx="3580629" cy="1828800"/>
                </a:xfrm>
                <a:prstGeom prst="flowChartExtract">
                  <a:avLst/>
                </a:prstGeom>
                <a:solidFill>
                  <a:srgbClr val="FFC00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sp>
            <p:nvSpPr>
              <p:cNvPr id="17" name="Rectangle 16"/>
              <p:cNvSpPr/>
              <p:nvPr/>
            </p:nvSpPr>
            <p:spPr>
              <a:xfrm>
                <a:off x="0" y="-17585"/>
                <a:ext cx="4927598" cy="18288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523" name="Rectangle 7"/>
          <p:cNvSpPr txBox="1"/>
          <p:nvPr/>
        </p:nvSpPr>
        <p:spPr>
          <a:xfrm>
            <a:off x="134785" y="398871"/>
            <a:ext cx="742667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600">
                <a:solidFill>
                  <a:schemeClr val="accent4"/>
                </a:solidFill>
                <a:latin typeface="DB Helvethaica X 77 BdCond"/>
                <a:ea typeface="DB Helvethaica X 77 BdCond"/>
                <a:cs typeface="DB Helvethaica X 77 BdCond"/>
                <a:sym typeface="DB Helvethaica X 77 BdCond"/>
              </a:defRPr>
            </a:lvl1pPr>
          </a:lstStyle>
          <a:p>
            <a:r>
              <a:rPr sz="5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Recheck Tria</a:t>
            </a:r>
            <a:r>
              <a:rPr lang="en-US" sz="5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</a:t>
            </a:r>
            <a:r>
              <a:rPr sz="54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gle 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1"/>
          <p:cNvSpPr txBox="1"/>
          <p:nvPr/>
        </p:nvSpPr>
        <p:spPr>
          <a:xfrm>
            <a:off x="7084083" y="2749201"/>
            <a:ext cx="3626951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54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Foresee Problem</a:t>
            </a:r>
          </a:p>
          <a:p>
            <a:pPr>
              <a:defRPr sz="54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Response</a:t>
            </a:r>
          </a:p>
        </p:txBody>
      </p:sp>
      <p:sp>
        <p:nvSpPr>
          <p:cNvPr id="534" name="Freeform: Shape 4"/>
          <p:cNvSpPr/>
          <p:nvPr/>
        </p:nvSpPr>
        <p:spPr>
          <a:xfrm>
            <a:off x="868071" y="1275185"/>
            <a:ext cx="3257551" cy="39128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4433" y="0"/>
                  <a:pt x="17378" y="2452"/>
                  <a:pt x="17378" y="5476"/>
                </a:cubicBezTo>
                <a:cubicBezTo>
                  <a:pt x="17378" y="7366"/>
                  <a:pt x="16227" y="9033"/>
                  <a:pt x="14478" y="10017"/>
                </a:cubicBezTo>
                <a:lnTo>
                  <a:pt x="14302" y="10096"/>
                </a:lnTo>
                <a:lnTo>
                  <a:pt x="14765" y="10280"/>
                </a:lnTo>
                <a:cubicBezTo>
                  <a:pt x="18449" y="11962"/>
                  <a:pt x="21143" y="15918"/>
                  <a:pt x="21559" y="20654"/>
                </a:cubicBezTo>
                <a:lnTo>
                  <a:pt x="21600" y="21600"/>
                </a:lnTo>
                <a:lnTo>
                  <a:pt x="0" y="21600"/>
                </a:lnTo>
                <a:lnTo>
                  <a:pt x="41" y="20654"/>
                </a:lnTo>
                <a:cubicBezTo>
                  <a:pt x="457" y="15918"/>
                  <a:pt x="3151" y="11962"/>
                  <a:pt x="6835" y="10280"/>
                </a:cubicBezTo>
                <a:lnTo>
                  <a:pt x="7298" y="10096"/>
                </a:lnTo>
                <a:lnTo>
                  <a:pt x="7122" y="10017"/>
                </a:lnTo>
                <a:cubicBezTo>
                  <a:pt x="5373" y="9033"/>
                  <a:pt x="4222" y="7366"/>
                  <a:pt x="4222" y="5476"/>
                </a:cubicBezTo>
                <a:cubicBezTo>
                  <a:pt x="4222" y="2452"/>
                  <a:pt x="7167" y="0"/>
                  <a:pt x="1080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535" name="Double Bracket 3"/>
          <p:cNvSpPr/>
          <p:nvPr/>
        </p:nvSpPr>
        <p:spPr>
          <a:xfrm>
            <a:off x="6413929" y="2306432"/>
            <a:ext cx="5202267" cy="2639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7" y="21600"/>
                </a:moveTo>
                <a:cubicBezTo>
                  <a:pt x="818" y="21600"/>
                  <a:pt x="0" y="19988"/>
                  <a:pt x="0" y="18000"/>
                </a:cubicBezTo>
                <a:lnTo>
                  <a:pt x="0" y="3600"/>
                </a:lnTo>
                <a:cubicBezTo>
                  <a:pt x="0" y="1612"/>
                  <a:pt x="818" y="0"/>
                  <a:pt x="1827" y="0"/>
                </a:cubicBezTo>
                <a:moveTo>
                  <a:pt x="19773" y="0"/>
                </a:moveTo>
                <a:cubicBezTo>
                  <a:pt x="20782" y="0"/>
                  <a:pt x="21600" y="1612"/>
                  <a:pt x="21600" y="3600"/>
                </a:cubicBezTo>
                <a:lnTo>
                  <a:pt x="21600" y="18000"/>
                </a:lnTo>
                <a:cubicBezTo>
                  <a:pt x="21600" y="19988"/>
                  <a:pt x="20782" y="21600"/>
                  <a:pt x="19773" y="21600"/>
                </a:cubicBezTo>
              </a:path>
            </a:pathLst>
          </a:custGeom>
          <a:ln w="63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/>
            <a:endParaRPr/>
          </a:p>
        </p:txBody>
      </p:sp>
      <p:sp>
        <p:nvSpPr>
          <p:cNvPr id="536" name="Straight Connector 8"/>
          <p:cNvSpPr/>
          <p:nvPr/>
        </p:nvSpPr>
        <p:spPr>
          <a:xfrm>
            <a:off x="4417178" y="3626363"/>
            <a:ext cx="1593098" cy="1"/>
          </a:xfrm>
          <a:prstGeom prst="line">
            <a:avLst/>
          </a:prstGeom>
          <a:ln w="57150">
            <a:solidFill>
              <a:srgbClr val="FFFFFF"/>
            </a:solidFill>
            <a:prstDash val="dash"/>
            <a:miter/>
            <a:headEnd type="oval"/>
            <a:tailEnd type="oval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37" name="Rectangle 10"/>
          <p:cNvSpPr/>
          <p:nvPr/>
        </p:nvSpPr>
        <p:spPr>
          <a:xfrm>
            <a:off x="6585043" y="1496013"/>
            <a:ext cx="2182012" cy="195356"/>
          </a:xfrm>
          <a:prstGeom prst="rect">
            <a:avLst/>
          </a:prstGeom>
          <a:solidFill>
            <a:srgbClr val="FFFFFF">
              <a:alpha val="2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8" name="Rectangle 11"/>
          <p:cNvSpPr txBox="1"/>
          <p:nvPr/>
        </p:nvSpPr>
        <p:spPr>
          <a:xfrm>
            <a:off x="9189888" y="931971"/>
            <a:ext cx="2426301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80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วิเคราะห์</a:t>
            </a:r>
            <a:endParaRPr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539" name="Rectangle 12"/>
          <p:cNvSpPr/>
          <p:nvPr/>
        </p:nvSpPr>
        <p:spPr>
          <a:xfrm>
            <a:off x="-338813" y="5730011"/>
            <a:ext cx="2182012" cy="195356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>
              <a:solidFill>
                <a:srgbClr val="FFC000"/>
              </a:solidFill>
            </a:endParaRPr>
          </a:p>
        </p:txBody>
      </p:sp>
      <p:sp>
        <p:nvSpPr>
          <p:cNvPr id="540" name="Rectangle 13"/>
          <p:cNvSpPr/>
          <p:nvPr/>
        </p:nvSpPr>
        <p:spPr>
          <a:xfrm>
            <a:off x="11709451" y="1496013"/>
            <a:ext cx="2182013" cy="195356"/>
          </a:xfrm>
          <a:prstGeom prst="rect">
            <a:avLst/>
          </a:prstGeom>
          <a:solidFill>
            <a:srgbClr val="FFFFFF">
              <a:alpha val="21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1" animBg="1" advAuto="0"/>
      <p:bldP spid="536" grpId="2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Rectangle 15"/>
          <p:cNvSpPr txBox="1"/>
          <p:nvPr/>
        </p:nvSpPr>
        <p:spPr>
          <a:xfrm>
            <a:off x="6351904" y="11602115"/>
            <a:ext cx="4004424" cy="192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571500" indent="-571500">
              <a:buSzPct val="100000"/>
              <a:buFont typeface="Arial"/>
              <a:buChar char="•"/>
              <a:defRPr sz="60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t>Measure</a:t>
            </a:r>
          </a:p>
          <a:p>
            <a:pPr>
              <a:defRPr sz="60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t>    Competency</a:t>
            </a:r>
          </a:p>
        </p:txBody>
      </p:sp>
      <p:sp>
        <p:nvSpPr>
          <p:cNvPr id="544" name="Rectangle 22"/>
          <p:cNvSpPr/>
          <p:nvPr/>
        </p:nvSpPr>
        <p:spPr>
          <a:xfrm>
            <a:off x="0" y="-15118"/>
            <a:ext cx="12192000" cy="1302497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5" name="Rectangle 4"/>
          <p:cNvSpPr txBox="1"/>
          <p:nvPr/>
        </p:nvSpPr>
        <p:spPr>
          <a:xfrm>
            <a:off x="374254" y="232836"/>
            <a:ext cx="5018551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6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pPr algn="ctr"/>
            <a:r>
              <a:rPr sz="5400" b="1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Foresee Problem</a:t>
            </a:r>
          </a:p>
        </p:txBody>
      </p:sp>
      <p:sp>
        <p:nvSpPr>
          <p:cNvPr id="546" name="Straight Connector 13"/>
          <p:cNvSpPr/>
          <p:nvPr/>
        </p:nvSpPr>
        <p:spPr>
          <a:xfrm flipH="1">
            <a:off x="6117770" y="0"/>
            <a:ext cx="1" cy="6888238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7" name="Rectangle 1"/>
          <p:cNvSpPr txBox="1"/>
          <p:nvPr/>
        </p:nvSpPr>
        <p:spPr>
          <a:xfrm>
            <a:off x="7969091" y="194505"/>
            <a:ext cx="4059595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6600">
                <a:solidFill>
                  <a:schemeClr val="accent4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lvl1pPr>
          </a:lstStyle>
          <a:p>
            <a:r>
              <a:rPr sz="5400" b="1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Response</a:t>
            </a:r>
          </a:p>
        </p:txBody>
      </p:sp>
      <p:sp>
        <p:nvSpPr>
          <p:cNvPr id="548" name="Rectangle 29"/>
          <p:cNvSpPr txBox="1"/>
          <p:nvPr/>
        </p:nvSpPr>
        <p:spPr>
          <a:xfrm>
            <a:off x="7329522" y="2525440"/>
            <a:ext cx="3344822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7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4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แนวทางรองรับปัญหา</a:t>
            </a:r>
            <a:endParaRPr sz="44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>
              <a:defRPr sz="47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4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ที่คาดว่าจะเกิดขึ้น</a:t>
            </a:r>
            <a:endParaRPr sz="44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sp>
        <p:nvSpPr>
          <p:cNvPr id="549" name="Rectangle 29"/>
          <p:cNvSpPr txBox="1"/>
          <p:nvPr/>
        </p:nvSpPr>
        <p:spPr>
          <a:xfrm>
            <a:off x="737922" y="2571606"/>
            <a:ext cx="4037320" cy="2123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47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4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ปัญหาที่คาดว่าจะเกิดขึ้น</a:t>
            </a:r>
            <a:endParaRPr sz="44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>
              <a:defRPr sz="4700">
                <a:solidFill>
                  <a:srgbClr val="FFFFFF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r>
              <a:rPr sz="44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ขณะดำเนินกิจกรรม</a:t>
            </a:r>
            <a:br>
              <a:rPr sz="4400"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</a:br>
            <a:r>
              <a:rPr sz="4400" dirty="0" err="1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กระบวนการเรียนการสอน</a:t>
            </a:r>
            <a:endParaRPr sz="4400" dirty="0"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Isosceles Triangle 11"/>
          <p:cNvSpPr/>
          <p:nvPr/>
        </p:nvSpPr>
        <p:spPr>
          <a:xfrm rot="10800000">
            <a:off x="4373607" y="3495386"/>
            <a:ext cx="3094604" cy="2351116"/>
          </a:xfrm>
          <a:prstGeom prst="triangl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5C243"/>
                </a:solidFill>
              </a:defRPr>
            </a:pPr>
            <a:endParaRPr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7993" y="839074"/>
            <a:ext cx="3432455" cy="3222883"/>
            <a:chOff x="507993" y="839074"/>
            <a:chExt cx="2892805" cy="3222883"/>
          </a:xfrm>
        </p:grpSpPr>
        <p:sp>
          <p:nvSpPr>
            <p:cNvPr id="556" name="Rectangle 6"/>
            <p:cNvSpPr txBox="1"/>
            <p:nvPr/>
          </p:nvSpPr>
          <p:spPr>
            <a:xfrm>
              <a:off x="651871" y="1014974"/>
              <a:ext cx="2748927" cy="25545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ทำเป็นกลุ่ม</a:t>
              </a: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>
                <a:defRPr sz="3200">
                  <a:solidFill>
                    <a:srgbClr val="FFFFFF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lang="th-TH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นักศึกษา</a:t>
              </a:r>
              <a:r>
                <a:rPr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ไม่ได้ลงพื้นที่ทุกคน</a:t>
              </a: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>
                <a:defRPr sz="3200">
                  <a:solidFill>
                    <a:srgbClr val="FFFFFF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>
                <a:defRPr sz="3200">
                  <a:solidFill>
                    <a:srgbClr val="FFFFFF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ผู้เรียนอาจไม่ได้อ่านหนังสือนอกเวลาจริงๆ</a:t>
              </a: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558" name="Rectangle 8"/>
            <p:cNvSpPr/>
            <p:nvPr/>
          </p:nvSpPr>
          <p:spPr>
            <a:xfrm>
              <a:off x="507993" y="839074"/>
              <a:ext cx="2793570" cy="3222883"/>
            </a:xfrm>
            <a:prstGeom prst="rect">
              <a:avLst/>
            </a:prstGeom>
            <a:ln w="12700">
              <a:solidFill>
                <a:schemeClr val="accent4"/>
              </a:solidFill>
              <a:miter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556544" y="622912"/>
            <a:ext cx="3180805" cy="3801042"/>
            <a:chOff x="8556544" y="622912"/>
            <a:chExt cx="3180805" cy="3801042"/>
          </a:xfrm>
        </p:grpSpPr>
        <p:sp>
          <p:nvSpPr>
            <p:cNvPr id="557" name="Rectangle 4"/>
            <p:cNvSpPr txBox="1"/>
            <p:nvPr/>
          </p:nvSpPr>
          <p:spPr>
            <a:xfrm>
              <a:off x="8868257" y="759197"/>
              <a:ext cx="2869092" cy="355853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มีการบันทึกภาพและ</a:t>
              </a: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>
                <a:defRPr sz="3200">
                  <a:solidFill>
                    <a:srgbClr val="FFFFFF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วิดีโอของสถานที่พร้อม</a:t>
              </a: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>
                <a:defRPr sz="3200">
                  <a:solidFill>
                    <a:srgbClr val="FFFFFF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สมาชิกกลุ่ม</a:t>
              </a: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>
                <a:defRPr sz="3200">
                  <a:solidFill>
                    <a:srgbClr val="FFFFFF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>
                <a:defRPr sz="3200">
                  <a:solidFill>
                    <a:srgbClr val="FFFFFF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ให้ผู้เรียนเขียนสะท้อนความคิดของหนังสือนอกเวลาที่ได้อ่าน</a:t>
              </a: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559" name="Rectangle 8"/>
            <p:cNvSpPr/>
            <p:nvPr/>
          </p:nvSpPr>
          <p:spPr>
            <a:xfrm>
              <a:off x="8556544" y="622912"/>
              <a:ext cx="3180804" cy="3801042"/>
            </a:xfrm>
            <a:prstGeom prst="rect">
              <a:avLst/>
            </a:prstGeom>
            <a:ln w="12700">
              <a:solidFill>
                <a:schemeClr val="accent4"/>
              </a:solidFill>
              <a:miter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273299" y="6220326"/>
            <a:ext cx="9446838" cy="637674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26304" y="3479471"/>
            <a:ext cx="3094604" cy="2351116"/>
            <a:chOff x="2953478" y="3301506"/>
            <a:chExt cx="3094604" cy="2351116"/>
          </a:xfrm>
        </p:grpSpPr>
        <p:sp>
          <p:nvSpPr>
            <p:cNvPr id="16" name="Isosceles Triangle 11"/>
            <p:cNvSpPr/>
            <p:nvPr/>
          </p:nvSpPr>
          <p:spPr>
            <a:xfrm>
              <a:off x="2953478" y="3301506"/>
              <a:ext cx="3094604" cy="2351116"/>
            </a:xfrm>
            <a:prstGeom prst="triangl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5C243"/>
                  </a:solidFill>
                </a:defRPr>
              </a:pPr>
              <a:endParaRPr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554" name="TextBox 7"/>
            <p:cNvSpPr txBox="1"/>
            <p:nvPr/>
          </p:nvSpPr>
          <p:spPr>
            <a:xfrm>
              <a:off x="3686898" y="4580878"/>
              <a:ext cx="1235271" cy="95410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 sz="2800">
                  <a:solidFill>
                    <a:srgbClr val="4E5664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r>
                <a:rPr sz="28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FORESEE</a:t>
              </a:r>
            </a:p>
            <a:p>
              <a:pPr>
                <a:defRPr sz="2800">
                  <a:solidFill>
                    <a:srgbClr val="4E5664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r>
                <a:rPr sz="28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PROBLEM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11163" y="3479471"/>
            <a:ext cx="3094604" cy="2351116"/>
            <a:chOff x="6038337" y="3301506"/>
            <a:chExt cx="3094604" cy="2351116"/>
          </a:xfrm>
        </p:grpSpPr>
        <p:sp>
          <p:nvSpPr>
            <p:cNvPr id="15" name="Isosceles Triangle 11"/>
            <p:cNvSpPr/>
            <p:nvPr/>
          </p:nvSpPr>
          <p:spPr>
            <a:xfrm>
              <a:off x="6038337" y="3301506"/>
              <a:ext cx="3094604" cy="2351116"/>
            </a:xfrm>
            <a:prstGeom prst="triangl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5C243"/>
                  </a:solidFill>
                </a:defRPr>
              </a:pPr>
              <a:endParaRPr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555" name="TextBox 8"/>
            <p:cNvSpPr txBox="1"/>
            <p:nvPr/>
          </p:nvSpPr>
          <p:spPr>
            <a:xfrm>
              <a:off x="6783786" y="4757467"/>
              <a:ext cx="1363511" cy="5232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4E5664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lvl1pPr>
            </a:lstStyle>
            <a:p>
              <a:r>
                <a:rPr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RESPONSE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82731" y="1143133"/>
            <a:ext cx="3094604" cy="2351116"/>
            <a:chOff x="4509905" y="965168"/>
            <a:chExt cx="3094604" cy="2351116"/>
          </a:xfrm>
        </p:grpSpPr>
        <p:sp>
          <p:nvSpPr>
            <p:cNvPr id="14" name="Isosceles Triangle 11"/>
            <p:cNvSpPr/>
            <p:nvPr/>
          </p:nvSpPr>
          <p:spPr>
            <a:xfrm>
              <a:off x="4509905" y="965168"/>
              <a:ext cx="3094604" cy="2351116"/>
            </a:xfrm>
            <a:prstGeom prst="triangle">
              <a:avLst/>
            </a:prstGeom>
            <a:solidFill>
              <a:schemeClr val="bg1"/>
            </a:solidFill>
            <a:ln w="12700">
              <a:miter lim="400000"/>
            </a:ln>
          </p:spPr>
          <p:txBody>
            <a:bodyPr lIns="45718" tIns="45718" rIns="45718" bIns="45718" anchor="ctr"/>
            <a:lstStyle/>
            <a:p>
              <a:pPr algn="ctr">
                <a:defRPr>
                  <a:solidFill>
                    <a:srgbClr val="F5C243"/>
                  </a:solidFill>
                </a:defRPr>
              </a:pPr>
              <a:endParaRPr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5101106" y="2244540"/>
              <a:ext cx="1664875" cy="954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sz="2000"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r>
                <a:rPr sz="28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NAME:</a:t>
              </a:r>
            </a:p>
            <a:p>
              <a:pPr>
                <a:defRPr sz="2000">
                  <a:solidFill>
                    <a:srgbClr val="222A35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r>
                <a:rPr sz="2800"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CLASS NAME: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Rectangle 1"/>
          <p:cNvSpPr/>
          <p:nvPr/>
        </p:nvSpPr>
        <p:spPr>
          <a:xfrm>
            <a:off x="-86311" y="753979"/>
            <a:ext cx="12368463" cy="348113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3" name="Rectangle 3"/>
          <p:cNvSpPr txBox="1"/>
          <p:nvPr/>
        </p:nvSpPr>
        <p:spPr>
          <a:xfrm>
            <a:off x="3177295" y="4903692"/>
            <a:ext cx="5366088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7200" b="1">
                <a:solidFill>
                  <a:schemeClr val="accent4"/>
                </a:solidFill>
              </a:defRPr>
            </a:lvl1pPr>
          </a:lstStyle>
          <a:p>
            <a:r>
              <a:rPr dirty="0"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Let’s do it!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" y="0"/>
            <a:ext cx="12175675" cy="6863707"/>
          </a:xfrm>
          <a:prstGeom prst="rect">
            <a:avLst/>
          </a:prstGeom>
        </p:spPr>
      </p:pic>
      <p:sp>
        <p:nvSpPr>
          <p:cNvPr id="565" name="Rectangle 3"/>
          <p:cNvSpPr txBox="1"/>
          <p:nvPr/>
        </p:nvSpPr>
        <p:spPr>
          <a:xfrm>
            <a:off x="3266572" y="2147307"/>
            <a:ext cx="5366087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7200" b="1"/>
            </a:lvl1pPr>
          </a:lstStyle>
          <a:p>
            <a:r>
              <a:rPr lang="en-US" sz="9600" dirty="0">
                <a:solidFill>
                  <a:srgbClr val="FFC000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Share</a:t>
            </a:r>
            <a:endParaRPr sz="9600" dirty="0">
              <a:solidFill>
                <a:srgbClr val="FFC000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463716" y="3525253"/>
            <a:ext cx="2971800" cy="0"/>
          </a:xfrm>
          <a:prstGeom prst="line">
            <a:avLst/>
          </a:prstGeom>
          <a:ln w="11112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A880EE-CC5A-4121-AF2B-1EEC20FB5778}"/>
              </a:ext>
            </a:extLst>
          </p:cNvPr>
          <p:cNvSpPr/>
          <p:nvPr/>
        </p:nvSpPr>
        <p:spPr>
          <a:xfrm>
            <a:off x="447472" y="6420255"/>
            <a:ext cx="11352179" cy="437745"/>
          </a:xfrm>
          <a:prstGeom prst="rect">
            <a:avLst/>
          </a:prstGeom>
          <a:solidFill>
            <a:srgbClr val="FFC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h-TH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6BE3961-DA8E-43D2-B7E4-FD49682DD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294" y="142194"/>
            <a:ext cx="6088534" cy="60885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BDDA6F-698B-4908-B61A-FE55749BAC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11" y="2080905"/>
            <a:ext cx="2673101" cy="239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80BD9-D22E-48A5-86D2-BFC62C50B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930" y="5866164"/>
            <a:ext cx="4229100" cy="409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7789399-B891-494E-BAD2-D3217CE32B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40" y="818616"/>
            <a:ext cx="1767844" cy="17678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F64300-C9E1-4A5A-8CDA-1DFFB5A8D7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06" y="3186461"/>
            <a:ext cx="1767844" cy="1770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2FB472-E9AF-44E6-A97B-6F91E2DE52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068" y="3057745"/>
            <a:ext cx="1767844" cy="1770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539E2A-4DD5-400F-8E3B-51DCF42592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39" y="825664"/>
            <a:ext cx="1767844" cy="17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0904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3"/>
          <p:cNvSpPr txBox="1"/>
          <p:nvPr/>
        </p:nvSpPr>
        <p:spPr>
          <a:xfrm>
            <a:off x="5571966" y="2115827"/>
            <a:ext cx="7272606" cy="1310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8000" b="1">
                <a:solidFill>
                  <a:srgbClr val="222A35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</a:p>
        </p:txBody>
      </p:sp>
      <p:pic>
        <p:nvPicPr>
          <p:cNvPr id="180" name="Picture 2" descr="Picture 2"/>
          <p:cNvPicPr>
            <a:picLocks noChangeAspect="1"/>
          </p:cNvPicPr>
          <p:nvPr/>
        </p:nvPicPr>
        <p:blipFill rotWithShape="1">
          <a:blip r:embed="rId3"/>
          <a:srcRect l="11026" t="698" r="30729" b="971"/>
          <a:stretch/>
        </p:blipFill>
        <p:spPr>
          <a:xfrm>
            <a:off x="-19050" y="-19050"/>
            <a:ext cx="6115051" cy="687705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 1"/>
          <p:cNvSpPr/>
          <p:nvPr/>
        </p:nvSpPr>
        <p:spPr>
          <a:xfrm>
            <a:off x="-76199" y="-19051"/>
            <a:ext cx="476250" cy="687705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Rectangle 4"/>
          <p:cNvSpPr txBox="1"/>
          <p:nvPr/>
        </p:nvSpPr>
        <p:spPr>
          <a:xfrm>
            <a:off x="6608422" y="3828603"/>
            <a:ext cx="92394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3600">
                <a:solidFill>
                  <a:srgbClr val="333F50"/>
                </a:solidFill>
                <a:latin typeface="DB Helvethaica X 65 Med"/>
                <a:ea typeface="DB Helvethaica X 65 Med"/>
                <a:cs typeface="DB Helvethaica X 65 Med"/>
                <a:sym typeface="DB Helvethaica X 65 Med"/>
              </a:defRPr>
            </a:pPr>
            <a:endParaRPr dirty="0"/>
          </a:p>
        </p:txBody>
      </p:sp>
      <p:sp>
        <p:nvSpPr>
          <p:cNvPr id="183" name="Rectangle 5"/>
          <p:cNvSpPr txBox="1"/>
          <p:nvPr/>
        </p:nvSpPr>
        <p:spPr>
          <a:xfrm>
            <a:off x="7481351" y="2877004"/>
            <a:ext cx="3453826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8000" b="1">
                <a:solidFill>
                  <a:srgbClr val="222A35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Outcomes</a:t>
            </a:r>
          </a:p>
        </p:txBody>
      </p:sp>
      <p:sp>
        <p:nvSpPr>
          <p:cNvPr id="184" name="Rectangle 6"/>
          <p:cNvSpPr/>
          <p:nvPr/>
        </p:nvSpPr>
        <p:spPr>
          <a:xfrm>
            <a:off x="8804633" y="4111892"/>
            <a:ext cx="952110" cy="16968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37949" y="-74353"/>
            <a:ext cx="12420449" cy="1586602"/>
            <a:chOff x="-18071" y="-47796"/>
            <a:chExt cx="12420449" cy="1586602"/>
          </a:xfrm>
        </p:grpSpPr>
        <p:sp>
          <p:nvSpPr>
            <p:cNvPr id="29" name="Rounded Rectangle 28"/>
            <p:cNvSpPr/>
            <p:nvPr/>
          </p:nvSpPr>
          <p:spPr>
            <a:xfrm>
              <a:off x="5650264" y="-32590"/>
              <a:ext cx="6752114" cy="58917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-18071" y="-47796"/>
              <a:ext cx="7393087" cy="1586602"/>
              <a:chOff x="0" y="-46180"/>
              <a:chExt cx="8442539" cy="1861206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760876" y="-46180"/>
                <a:ext cx="7681663" cy="1861206"/>
                <a:chOff x="741557" y="-46180"/>
                <a:chExt cx="7681663" cy="1861206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1012770" y="-23832"/>
                  <a:ext cx="7410450" cy="1834349"/>
                  <a:chOff x="1012770" y="-23832"/>
                  <a:chExt cx="7410450" cy="1834349"/>
                </a:xfrm>
                <a:solidFill>
                  <a:schemeClr val="tx2"/>
                </a:solidFill>
              </p:grpSpPr>
              <p:sp>
                <p:nvSpPr>
                  <p:cNvPr id="38" name="Snip and Round Single Corner Rectangle 37"/>
                  <p:cNvSpPr/>
                  <p:nvPr/>
                </p:nvSpPr>
                <p:spPr>
                  <a:xfrm>
                    <a:off x="1012770" y="-18283"/>
                    <a:ext cx="5505450" cy="1828800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9" name="Flowchart: Extract 38"/>
                  <p:cNvSpPr/>
                  <p:nvPr/>
                </p:nvSpPr>
                <p:spPr>
                  <a:xfrm>
                    <a:off x="4613221" y="-23832"/>
                    <a:ext cx="3809999" cy="1828799"/>
                  </a:xfrm>
                  <a:prstGeom prst="flowChartExtract">
                    <a:avLst/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grpSp>
              <p:nvGrpSpPr>
                <p:cNvPr id="34" name="Group 33"/>
                <p:cNvGrpSpPr/>
                <p:nvPr/>
              </p:nvGrpSpPr>
              <p:grpSpPr>
                <a:xfrm>
                  <a:off x="741557" y="-46180"/>
                  <a:ext cx="6824093" cy="1861206"/>
                  <a:chOff x="1337820" y="-46180"/>
                  <a:chExt cx="6824093" cy="1861206"/>
                </a:xfrm>
                <a:solidFill>
                  <a:schemeClr val="bg1"/>
                </a:solidFill>
              </p:grpSpPr>
              <p:sp>
                <p:nvSpPr>
                  <p:cNvPr id="36" name="Snip and Round Single Corner Rectangle 35"/>
                  <p:cNvSpPr/>
                  <p:nvPr/>
                </p:nvSpPr>
                <p:spPr>
                  <a:xfrm>
                    <a:off x="1337820" y="-13773"/>
                    <a:ext cx="4928506" cy="1828799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7" name="Flowchart: Extract 36"/>
                  <p:cNvSpPr/>
                  <p:nvPr/>
                </p:nvSpPr>
                <p:spPr>
                  <a:xfrm>
                    <a:off x="4351913" y="-46180"/>
                    <a:ext cx="3810000" cy="1828800"/>
                  </a:xfrm>
                  <a:prstGeom prst="flowChartExtract">
                    <a:avLst/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sp>
              <p:nvSpPr>
                <p:cNvPr id="35" name="Flowchart: Extract 34"/>
                <p:cNvSpPr/>
                <p:nvPr/>
              </p:nvSpPr>
              <p:spPr>
                <a:xfrm>
                  <a:off x="3127453" y="-19323"/>
                  <a:ext cx="3580629" cy="1828800"/>
                </a:xfrm>
                <a:prstGeom prst="flowChartExtract">
                  <a:avLst/>
                </a:prstGeom>
                <a:solidFill>
                  <a:srgbClr val="FFC00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0" y="-17585"/>
                <a:ext cx="4927598" cy="18288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5FC4201-53D6-4A78-9260-80B5008EDBF5}"/>
              </a:ext>
            </a:extLst>
          </p:cNvPr>
          <p:cNvSpPr/>
          <p:nvPr/>
        </p:nvSpPr>
        <p:spPr>
          <a:xfrm>
            <a:off x="233205" y="705135"/>
            <a:ext cx="60691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Learning Outcomes</a:t>
            </a:r>
            <a:endParaRPr lang="th-TH" sz="4400" b="1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Rectangle 1"/>
          <p:cNvSpPr txBox="1"/>
          <p:nvPr/>
        </p:nvSpPr>
        <p:spPr>
          <a:xfrm>
            <a:off x="-37949" y="3513012"/>
            <a:ext cx="11768602" cy="2123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 numCol="1" anchor="t">
            <a:spAutoFit/>
          </a:bodyPr>
          <a:lstStyle>
            <a:lvl1pPr>
              <a:defRPr sz="2800">
                <a:solidFill>
                  <a:srgbClr val="FFFFFF"/>
                </a:solidFill>
                <a:latin typeface="Sukhumvit Set Thin"/>
                <a:ea typeface="Sukhumvit Set Thin"/>
                <a:cs typeface="Sukhumvit Set Thin"/>
                <a:sym typeface="Sukhumvit Set Thin"/>
              </a:defRPr>
            </a:lvl1pPr>
          </a:lstStyle>
          <a:p>
            <a:pPr algn="ctr"/>
            <a:r>
              <a:rPr lang="en-US" sz="44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     </a:t>
            </a:r>
            <a:r>
              <a:rPr lang="th-TH" sz="44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ผลลัพธ์ของการเรียนที่ผู้สอนคาดหมายว่าผู้เรียนจะมีสมรรถนะอะไรบ้าง</a:t>
            </a:r>
            <a:r>
              <a:rPr lang="en-US" sz="44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?</a:t>
            </a:r>
            <a:r>
              <a:rPr sz="4400" dirty="0">
                <a:solidFill>
                  <a:schemeClr val="tx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</a:t>
            </a:r>
            <a:endParaRPr lang="en-US" sz="4400"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/>
            <a:endParaRPr lang="en-US" sz="4400"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pPr algn="ctr"/>
            <a:endParaRPr sz="4400" dirty="0">
              <a:solidFill>
                <a:schemeClr val="tx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329526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37949" y="-74353"/>
            <a:ext cx="12420449" cy="1586602"/>
            <a:chOff x="-18071" y="-47796"/>
            <a:chExt cx="12420449" cy="1586602"/>
          </a:xfrm>
        </p:grpSpPr>
        <p:sp>
          <p:nvSpPr>
            <p:cNvPr id="25" name="Rounded Rectangle 24"/>
            <p:cNvSpPr/>
            <p:nvPr/>
          </p:nvSpPr>
          <p:spPr>
            <a:xfrm>
              <a:off x="5650264" y="-32590"/>
              <a:ext cx="6752114" cy="58917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-18071" y="-47796"/>
              <a:ext cx="7393087" cy="1586602"/>
              <a:chOff x="0" y="-46180"/>
              <a:chExt cx="8442539" cy="1861206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760876" y="-46180"/>
                <a:ext cx="7681663" cy="1861206"/>
                <a:chOff x="741557" y="-46180"/>
                <a:chExt cx="7681663" cy="1861206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1012770" y="-23832"/>
                  <a:ext cx="7410450" cy="1834349"/>
                  <a:chOff x="1012770" y="-23832"/>
                  <a:chExt cx="7410450" cy="1834349"/>
                </a:xfrm>
                <a:solidFill>
                  <a:schemeClr val="tx2"/>
                </a:solidFill>
              </p:grpSpPr>
              <p:sp>
                <p:nvSpPr>
                  <p:cNvPr id="34" name="Snip and Round Single Corner Rectangle 33"/>
                  <p:cNvSpPr/>
                  <p:nvPr/>
                </p:nvSpPr>
                <p:spPr>
                  <a:xfrm>
                    <a:off x="1012770" y="-18283"/>
                    <a:ext cx="5505450" cy="1828800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5" name="Flowchart: Extract 34"/>
                  <p:cNvSpPr/>
                  <p:nvPr/>
                </p:nvSpPr>
                <p:spPr>
                  <a:xfrm>
                    <a:off x="4613221" y="-23832"/>
                    <a:ext cx="3809999" cy="1828799"/>
                  </a:xfrm>
                  <a:prstGeom prst="flowChartExtract">
                    <a:avLst/>
                  </a:prstGeom>
                  <a:solidFill>
                    <a:srgbClr val="FFC000"/>
                  </a:solidFill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741557" y="-46180"/>
                  <a:ext cx="6824093" cy="1861206"/>
                  <a:chOff x="1337820" y="-46180"/>
                  <a:chExt cx="6824093" cy="1861206"/>
                </a:xfrm>
                <a:solidFill>
                  <a:schemeClr val="bg1"/>
                </a:solidFill>
              </p:grpSpPr>
              <p:sp>
                <p:nvSpPr>
                  <p:cNvPr id="32" name="Snip and Round Single Corner Rectangle 31"/>
                  <p:cNvSpPr/>
                  <p:nvPr/>
                </p:nvSpPr>
                <p:spPr>
                  <a:xfrm>
                    <a:off x="1337820" y="-13773"/>
                    <a:ext cx="4928506" cy="1828799"/>
                  </a:xfrm>
                  <a:prstGeom prst="snipRoundRect">
                    <a:avLst>
                      <a:gd name="adj1" fmla="val 0"/>
                      <a:gd name="adj2" fmla="val 0"/>
                    </a:avLst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  <p:sp>
                <p:nvSpPr>
                  <p:cNvPr id="33" name="Flowchart: Extract 32"/>
                  <p:cNvSpPr/>
                  <p:nvPr/>
                </p:nvSpPr>
                <p:spPr>
                  <a:xfrm>
                    <a:off x="4351913" y="-46180"/>
                    <a:ext cx="3810000" cy="1828800"/>
                  </a:xfrm>
                  <a:prstGeom prst="flowChartExtract">
                    <a:avLst/>
                  </a:prstGeom>
                  <a:grpFill/>
                  <a:ln w="25400" cap="flat">
                    <a:noFill/>
                    <a:prstDash val="solid"/>
                    <a:round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45718" tIns="45718" rIns="45718" bIns="45718" numCol="1" spcCol="38100" rtlCol="0" anchor="ctr">
                    <a:spAutoFit/>
                  </a:bodyPr>
                  <a:lstStyle/>
                  <a:p>
                    <a:pPr marL="0" marR="0" indent="0" algn="l" defTabSz="914400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Calibri"/>
                    </a:endParaRPr>
                  </a:p>
                </p:txBody>
              </p:sp>
            </p:grpSp>
            <p:sp>
              <p:nvSpPr>
                <p:cNvPr id="31" name="Flowchart: Extract 30"/>
                <p:cNvSpPr/>
                <p:nvPr/>
              </p:nvSpPr>
              <p:spPr>
                <a:xfrm>
                  <a:off x="3127453" y="-19323"/>
                  <a:ext cx="3580629" cy="1828800"/>
                </a:xfrm>
                <a:prstGeom prst="flowChartExtract">
                  <a:avLst/>
                </a:prstGeom>
                <a:solidFill>
                  <a:srgbClr val="FFC000"/>
                </a:solidFill>
                <a:ln w="25400" cap="flat">
                  <a:noFill/>
                  <a:prstDash val="solid"/>
                  <a:round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Calibri"/>
                  </a:endParaRPr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0" y="-17585"/>
                <a:ext cx="4927598" cy="1828800"/>
              </a:xfrm>
              <a:prstGeom prst="rect">
                <a:avLst/>
              </a:prstGeom>
              <a:solidFill>
                <a:srgbClr val="FFC000"/>
              </a:solidFill>
              <a:ln w="25400" cap="flat">
                <a:noFill/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</p:grpSp>
      <p:sp>
        <p:nvSpPr>
          <p:cNvPr id="188" name="Rectangle 3"/>
          <p:cNvSpPr txBox="1"/>
          <p:nvPr/>
        </p:nvSpPr>
        <p:spPr>
          <a:xfrm>
            <a:off x="9605719" y="6173603"/>
            <a:ext cx="3103173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>
                <a:latin typeface="AngsanaUPC" panose="02020603050405020304" pitchFamily="18" charset="-34"/>
                <a:cs typeface="AngsanaUPC" panose="02020603050405020304" pitchFamily="18" charset="-34"/>
              </a:rPr>
              <a:t>https://is.gd/Ts22nq</a:t>
            </a:r>
          </a:p>
        </p:txBody>
      </p:sp>
      <p:grpSp>
        <p:nvGrpSpPr>
          <p:cNvPr id="191" name="Group 27"/>
          <p:cNvGrpSpPr/>
          <p:nvPr/>
        </p:nvGrpSpPr>
        <p:grpSpPr>
          <a:xfrm>
            <a:off x="1530626" y="2385391"/>
            <a:ext cx="8880700" cy="1252894"/>
            <a:chOff x="26930" y="40259"/>
            <a:chExt cx="8574921" cy="1252893"/>
          </a:xfrm>
        </p:grpSpPr>
        <p:sp>
          <p:nvSpPr>
            <p:cNvPr id="189" name="Rectangle 1"/>
            <p:cNvSpPr txBox="1"/>
            <p:nvPr/>
          </p:nvSpPr>
          <p:spPr>
            <a:xfrm>
              <a:off x="26930" y="40259"/>
              <a:ext cx="6711447" cy="9541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>
                <a:defRPr sz="2800">
                  <a:solidFill>
                    <a:srgbClr val="FFFFFF"/>
                  </a:solidFill>
                  <a:latin typeface="Sukhumvit Set Thin"/>
                  <a:ea typeface="Sukhumvit Set Thin"/>
                  <a:cs typeface="Sukhumvit Set Thin"/>
                  <a:sym typeface="Sukhumvit Set Thin"/>
                </a:defRPr>
              </a:lvl1pPr>
            </a:lstStyle>
            <a:p>
              <a:r>
                <a:rPr dirty="0" err="1">
                  <a:solidFill>
                    <a:schemeClr val="tx1"/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หลังจากเรียนจบในรายวิชา</a:t>
              </a:r>
              <a:r>
                <a:rPr dirty="0">
                  <a:solidFill>
                    <a:schemeClr val="tx1"/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 </a:t>
              </a:r>
              <a:r>
                <a:rPr dirty="0" err="1">
                  <a:solidFill>
                    <a:schemeClr val="tx1"/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บทเรียน</a:t>
              </a:r>
              <a:r>
                <a:rPr dirty="0">
                  <a:solidFill>
                    <a:schemeClr val="tx1"/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 </a:t>
              </a:r>
              <a:r>
                <a:rPr dirty="0" err="1">
                  <a:solidFill>
                    <a:schemeClr val="tx1"/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หรือกิจกรรม</a:t>
              </a:r>
              <a:r>
                <a:rPr dirty="0">
                  <a:solidFill>
                    <a:schemeClr val="tx1"/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 </a:t>
              </a:r>
              <a:r>
                <a:rPr dirty="0" err="1">
                  <a:solidFill>
                    <a:schemeClr val="tx1"/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นักศึกษาสามารถ</a:t>
              </a:r>
              <a:r>
                <a:rPr dirty="0">
                  <a:solidFill>
                    <a:schemeClr val="tx1"/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... </a:t>
              </a:r>
            </a:p>
          </p:txBody>
        </p:sp>
        <p:sp>
          <p:nvSpPr>
            <p:cNvPr id="190" name="Rectangle 4"/>
            <p:cNvSpPr txBox="1"/>
            <p:nvPr/>
          </p:nvSpPr>
          <p:spPr>
            <a:xfrm>
              <a:off x="908083" y="462160"/>
              <a:ext cx="7693768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pPr>
                <a:defRPr sz="4800" u="sng">
                  <a:solidFill>
                    <a:schemeClr val="accent4"/>
                  </a:solidFill>
                  <a:latin typeface="DB Helvethaica X 75 Bd"/>
                  <a:ea typeface="DB Helvethaica X 75 Bd"/>
                  <a:cs typeface="DB Helvethaica X 75 Bd"/>
                  <a:sym typeface="DB Helvethaica X 75 Bd"/>
                </a:defRPr>
              </a:pPr>
              <a:r>
                <a:rPr dirty="0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Action Verb </a:t>
              </a:r>
              <a:r>
                <a:rPr u="none" dirty="0">
                  <a:solidFill>
                    <a:schemeClr val="tx1"/>
                  </a:solidFill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+ Object + Qualifying phrase</a:t>
              </a:r>
            </a:p>
          </p:txBody>
        </p:sp>
      </p:grpSp>
      <p:grpSp>
        <p:nvGrpSpPr>
          <p:cNvPr id="195" name="Group 26"/>
          <p:cNvGrpSpPr/>
          <p:nvPr/>
        </p:nvGrpSpPr>
        <p:grpSpPr>
          <a:xfrm>
            <a:off x="2031738" y="3480868"/>
            <a:ext cx="4572430" cy="2449415"/>
            <a:chOff x="-2" y="-9195"/>
            <a:chExt cx="4572428" cy="2449413"/>
          </a:xfrm>
        </p:grpSpPr>
        <p:sp>
          <p:nvSpPr>
            <p:cNvPr id="192" name="Rectangle 6"/>
            <p:cNvSpPr/>
            <p:nvPr/>
          </p:nvSpPr>
          <p:spPr>
            <a:xfrm>
              <a:off x="-2" y="1038026"/>
              <a:ext cx="4344658" cy="1402192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  <p:sp>
          <p:nvSpPr>
            <p:cNvPr id="193" name="Rectangle 5"/>
            <p:cNvSpPr txBox="1"/>
            <p:nvPr/>
          </p:nvSpPr>
          <p:spPr>
            <a:xfrm>
              <a:off x="227769" y="1200515"/>
              <a:ext cx="4344657" cy="1077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3200">
                  <a:solidFill>
                    <a:srgbClr val="222A35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คำกริยาที่ส่งผลให้เกิดพฤติกรรม</a:t>
              </a: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  <a:p>
              <a:pPr>
                <a:defRPr sz="3200">
                  <a:solidFill>
                    <a:srgbClr val="222A35"/>
                  </a:solidFill>
                  <a:latin typeface="DB Helvethaica X 65 Med"/>
                  <a:ea typeface="DB Helvethaica X 65 Med"/>
                  <a:cs typeface="DB Helvethaica X 65 Med"/>
                  <a:sym typeface="DB Helvethaica X 65 Med"/>
                </a:defRPr>
              </a:pPr>
              <a:r>
                <a:rPr dirty="0" err="1">
                  <a:latin typeface="DB Helvethaica X 45 Li" panose="02000506090000020004" pitchFamily="2" charset="-34"/>
                  <a:cs typeface="DB Helvethaica X 45 Li" panose="02000506090000020004" pitchFamily="2" charset="-34"/>
                </a:rPr>
                <a:t>สามารถวัดได้ชัดเจน</a:t>
              </a:r>
              <a:endParaRPr dirty="0">
                <a:latin typeface="DB Helvethaica X 45 Li" panose="02000506090000020004" pitchFamily="2" charset="-34"/>
                <a:cs typeface="DB Helvethaica X 45 Li" panose="02000506090000020004" pitchFamily="2" charset="-34"/>
              </a:endParaRPr>
            </a:p>
          </p:txBody>
        </p:sp>
        <p:sp>
          <p:nvSpPr>
            <p:cNvPr id="194" name="Straight Connector 8"/>
            <p:cNvSpPr/>
            <p:nvPr/>
          </p:nvSpPr>
          <p:spPr>
            <a:xfrm>
              <a:off x="1426686" y="-9195"/>
              <a:ext cx="485852" cy="1079702"/>
            </a:xfrm>
            <a:prstGeom prst="line">
              <a:avLst/>
            </a:prstGeom>
            <a:noFill/>
            <a:ln w="34925" cap="flat">
              <a:solidFill>
                <a:schemeClr val="accent4"/>
              </a:solidFill>
              <a:prstDash val="sysDash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</p:grpSp>
      <p:sp>
        <p:nvSpPr>
          <p:cNvPr id="196" name="Rectangle 28"/>
          <p:cNvSpPr/>
          <p:nvPr/>
        </p:nvSpPr>
        <p:spPr>
          <a:xfrm>
            <a:off x="885724" y="2198369"/>
            <a:ext cx="10491197" cy="1855056"/>
          </a:xfrm>
          <a:prstGeom prst="rect">
            <a:avLst/>
          </a:prstGeom>
          <a:ln w="12700">
            <a:solidFill>
              <a:schemeClr val="accent4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97" name="Rectangle 32"/>
          <p:cNvSpPr txBox="1"/>
          <p:nvPr/>
        </p:nvSpPr>
        <p:spPr>
          <a:xfrm>
            <a:off x="233969" y="113002"/>
            <a:ext cx="3208567" cy="1446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>
                <a:solidFill>
                  <a:schemeClr val="accent4"/>
                </a:solidFill>
                <a:latin typeface="DB Helvethaica X 75 Bd"/>
                <a:ea typeface="DB Helvethaica X 75 Bd"/>
                <a:cs typeface="DB Helvethaica X 75 Bd"/>
                <a:sym typeface="DB Helvethaica X 75 Bd"/>
              </a:defRPr>
            </a:lvl1pPr>
          </a:lstStyle>
          <a:p>
            <a:r>
              <a:rPr sz="4400" b="1" dirty="0" err="1">
                <a:solidFill>
                  <a:schemeClr val="bg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สูตรการเขียน</a:t>
            </a:r>
            <a:r>
              <a:rPr sz="4400" b="1" dirty="0">
                <a:solidFill>
                  <a:schemeClr val="bg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 </a:t>
            </a:r>
            <a:endParaRPr lang="en-US" sz="4400" b="1" dirty="0">
              <a:solidFill>
                <a:schemeClr val="bg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  <a:p>
            <a:r>
              <a:rPr sz="4400" b="1" dirty="0">
                <a:solidFill>
                  <a:schemeClr val="bg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L</a:t>
            </a:r>
            <a:r>
              <a:rPr lang="en-US" sz="4400" b="1" dirty="0">
                <a:solidFill>
                  <a:schemeClr val="bg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earning </a:t>
            </a:r>
            <a:r>
              <a:rPr sz="4400" b="1" dirty="0">
                <a:solidFill>
                  <a:schemeClr val="bg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O</a:t>
            </a:r>
            <a:r>
              <a:rPr lang="en-US" sz="4400" b="1" dirty="0">
                <a:solidFill>
                  <a:schemeClr val="bg1"/>
                </a:solidFill>
                <a:latin typeface="DB Helvethaica X 45 Li" panose="02000506090000020004" pitchFamily="2" charset="-34"/>
                <a:cs typeface="DB Helvethaica X 45 Li" panose="02000506090000020004" pitchFamily="2" charset="-34"/>
              </a:rPr>
              <a:t>utcome</a:t>
            </a:r>
            <a:endParaRPr sz="4400" b="1" dirty="0">
              <a:solidFill>
                <a:schemeClr val="bg1"/>
              </a:solidFill>
              <a:latin typeface="DB Helvethaica X 45 Li" panose="02000506090000020004" pitchFamily="2" charset="-34"/>
              <a:cs typeface="DB Helvethaica X 45 Li" panose="02000506090000020004" pitchFamily="2" charset="-3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041" y="674741"/>
            <a:ext cx="5666521" cy="57184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5FC4201-53D6-4A78-9260-80B5008EDBF5}"/>
              </a:ext>
            </a:extLst>
          </p:cNvPr>
          <p:cNvSpPr/>
          <p:nvPr/>
        </p:nvSpPr>
        <p:spPr>
          <a:xfrm>
            <a:off x="787492" y="403416"/>
            <a:ext cx="5588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LEVELS OF UNDERSTANDING </a:t>
            </a:r>
          </a:p>
          <a:p>
            <a:pPr algn="ctr"/>
            <a:r>
              <a:rPr lang="en-US" sz="2400" b="1" dirty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BLOOM’S REVISED TAXONOMY</a:t>
            </a:r>
            <a:endParaRPr lang="th-TH" sz="2400" b="1" dirty="0">
              <a:solidFill>
                <a:srgbClr val="FFC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8935" y="834307"/>
            <a:ext cx="3174662" cy="646327"/>
            <a:chOff x="3982452" y="1353636"/>
            <a:chExt cx="3441251" cy="700602"/>
          </a:xfrm>
        </p:grpSpPr>
        <p:sp>
          <p:nvSpPr>
            <p:cNvPr id="13" name="Oval 12"/>
            <p:cNvSpPr/>
            <p:nvPr/>
          </p:nvSpPr>
          <p:spPr>
            <a:xfrm>
              <a:off x="3982452" y="1431758"/>
              <a:ext cx="385719" cy="385719"/>
            </a:xfrm>
            <a:prstGeom prst="ellipse">
              <a:avLst/>
            </a:prstGeom>
            <a:solidFill>
              <a:srgbClr val="FDC579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06356" y="1353636"/>
              <a:ext cx="2917347" cy="700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Using existing elements</a:t>
              </a: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 to form something new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334654" y="1717216"/>
            <a:ext cx="3168422" cy="646327"/>
            <a:chOff x="4368171" y="2236545"/>
            <a:chExt cx="3434486" cy="700602"/>
          </a:xfrm>
        </p:grpSpPr>
        <p:sp>
          <p:nvSpPr>
            <p:cNvPr id="16" name="Oval 15"/>
            <p:cNvSpPr/>
            <p:nvPr/>
          </p:nvSpPr>
          <p:spPr>
            <a:xfrm>
              <a:off x="4368171" y="2336814"/>
              <a:ext cx="385719" cy="385719"/>
            </a:xfrm>
            <a:prstGeom prst="ellipse">
              <a:avLst/>
            </a:prstGeom>
            <a:solidFill>
              <a:srgbClr val="F47A62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44979" y="2236545"/>
              <a:ext cx="2857678" cy="700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Using</a:t>
              </a:r>
              <a: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 standards to judge </a:t>
              </a:r>
            </a:p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or critique something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811198" y="2620160"/>
            <a:ext cx="2312399" cy="646327"/>
            <a:chOff x="4844715" y="3139490"/>
            <a:chExt cx="2506580" cy="700602"/>
          </a:xfrm>
        </p:grpSpPr>
        <p:sp>
          <p:nvSpPr>
            <p:cNvPr id="14" name="Oval 13"/>
            <p:cNvSpPr/>
            <p:nvPr/>
          </p:nvSpPr>
          <p:spPr>
            <a:xfrm>
              <a:off x="4844715" y="3236140"/>
              <a:ext cx="385719" cy="385719"/>
            </a:xfrm>
            <a:prstGeom prst="ellipse">
              <a:avLst/>
            </a:prstGeom>
            <a:solidFill>
              <a:srgbClr val="B35F8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52918" y="3139490"/>
              <a:ext cx="1898377" cy="700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Breaking</a:t>
              </a:r>
              <a: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 content into smaller parts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657420" y="4479416"/>
            <a:ext cx="2264300" cy="646327"/>
            <a:chOff x="5690937" y="4998747"/>
            <a:chExt cx="2454442" cy="700602"/>
          </a:xfrm>
        </p:grpSpPr>
        <p:sp>
          <p:nvSpPr>
            <p:cNvPr id="17" name="Oval 16"/>
            <p:cNvSpPr/>
            <p:nvPr/>
          </p:nvSpPr>
          <p:spPr>
            <a:xfrm>
              <a:off x="5690937" y="5086676"/>
              <a:ext cx="385719" cy="385719"/>
            </a:xfrm>
            <a:prstGeom prst="ellipse">
              <a:avLst/>
            </a:prstGeom>
            <a:solidFill>
              <a:srgbClr val="62BDD2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62679" y="4998747"/>
              <a:ext cx="1882700" cy="700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Comprehending facts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268079" y="3533961"/>
            <a:ext cx="2234997" cy="646327"/>
            <a:chOff x="5301596" y="4053291"/>
            <a:chExt cx="2422678" cy="700602"/>
          </a:xfrm>
        </p:grpSpPr>
        <p:sp>
          <p:nvSpPr>
            <p:cNvPr id="15" name="Oval 14"/>
            <p:cNvSpPr/>
            <p:nvPr/>
          </p:nvSpPr>
          <p:spPr>
            <a:xfrm>
              <a:off x="5301596" y="4156484"/>
              <a:ext cx="385719" cy="385719"/>
            </a:xfrm>
            <a:prstGeom prst="ellipse">
              <a:avLst/>
            </a:prstGeom>
            <a:solidFill>
              <a:srgbClr val="5A939C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883796" y="4053291"/>
              <a:ext cx="1840478" cy="700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Putting concepts into practice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173262" y="5409044"/>
            <a:ext cx="1788420" cy="646327"/>
            <a:chOff x="6206779" y="5928375"/>
            <a:chExt cx="1938600" cy="700602"/>
          </a:xfrm>
        </p:grpSpPr>
        <p:sp>
          <p:nvSpPr>
            <p:cNvPr id="18" name="Oval 17"/>
            <p:cNvSpPr/>
            <p:nvPr/>
          </p:nvSpPr>
          <p:spPr>
            <a:xfrm>
              <a:off x="6206779" y="6051885"/>
              <a:ext cx="385719" cy="385719"/>
            </a:xfrm>
            <a:prstGeom prst="ellipse">
              <a:avLst/>
            </a:prstGeom>
            <a:solidFill>
              <a:srgbClr val="ACD474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79277" y="5928375"/>
              <a:ext cx="1366102" cy="700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Identifying</a:t>
              </a:r>
              <a:r>
                <a:rPr kumimoji="0" lang="en-US" sz="1800" b="0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sym typeface="Calibri"/>
                </a:rPr>
                <a:t> facts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715617" y="256944"/>
            <a:ext cx="6493529" cy="1493900"/>
            <a:chOff x="-642938" y="293387"/>
            <a:chExt cx="6450190" cy="149390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128231" y="1042825"/>
              <a:ext cx="4679021" cy="0"/>
            </a:xfrm>
            <a:prstGeom prst="line">
              <a:avLst/>
            </a:prstGeom>
            <a:ln w="920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4" name="Isosceles Triangle 33"/>
            <p:cNvSpPr/>
            <p:nvPr/>
          </p:nvSpPr>
          <p:spPr>
            <a:xfrm rot="5400000">
              <a:off x="-102870" y="398542"/>
              <a:ext cx="1491615" cy="1285875"/>
            </a:xfrm>
            <a:prstGeom prst="triangle">
              <a:avLst/>
            </a:prstGeom>
            <a:solidFill>
              <a:srgbClr val="FFC000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  <p:sp>
          <p:nvSpPr>
            <p:cNvPr id="35" name="Isosceles Triangle 34"/>
            <p:cNvSpPr/>
            <p:nvPr/>
          </p:nvSpPr>
          <p:spPr>
            <a:xfrm rot="5400000">
              <a:off x="-745808" y="396257"/>
              <a:ext cx="1491615" cy="1285875"/>
            </a:xfrm>
            <a:prstGeom prst="triangle">
              <a:avLst/>
            </a:prstGeom>
            <a:solidFill>
              <a:schemeClr val="tx2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7" y="3228042"/>
            <a:ext cx="3891064" cy="389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6392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9206</TotalTime>
  <Words>2522</Words>
  <Application>Microsoft Office PowerPoint</Application>
  <PresentationFormat>Widescreen</PresentationFormat>
  <Paragraphs>292</Paragraphs>
  <Slides>46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AngsanaUPC</vt:lpstr>
      <vt:lpstr>Arial</vt:lpstr>
      <vt:lpstr>Calibri</vt:lpstr>
      <vt:lpstr>Calibri Light</vt:lpstr>
      <vt:lpstr>DB Helvethaica X 45 Li</vt:lpstr>
      <vt:lpstr>DB Helvethaica X 65 Med</vt:lpstr>
      <vt:lpstr>DB Helvethaica X 75 Bd</vt:lpstr>
      <vt:lpstr>FreesiaUPC</vt:lpstr>
      <vt:lpstr>TH Sarabun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TRIANGLE OF EFFECTIVE  LEARNING</vt:lpstr>
      <vt:lpstr>TRIANGLE OF  EFFECTIVE  LEARNING </vt:lpstr>
      <vt:lpstr>Learning Outcomes </vt:lpstr>
      <vt:lpstr>Assessment</vt:lpstr>
      <vt:lpstr>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CHULAWAN</dc:creator>
  <cp:lastModifiedBy>CHULAWAN URAIRAK</cp:lastModifiedBy>
  <cp:revision>135</cp:revision>
  <cp:lastPrinted>2019-08-02T10:16:32Z</cp:lastPrinted>
  <dcterms:modified xsi:type="dcterms:W3CDTF">2019-11-22T02:49:50Z</dcterms:modified>
</cp:coreProperties>
</file>